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90" r:id="rId4"/>
    <p:sldId id="283" r:id="rId5"/>
    <p:sldId id="263" r:id="rId6"/>
    <p:sldId id="262" r:id="rId7"/>
    <p:sldId id="292" r:id="rId8"/>
    <p:sldId id="266" r:id="rId9"/>
    <p:sldId id="267" r:id="rId10"/>
  </p:sldIdLst>
  <p:sldSz cx="9144000" cy="6858000" type="screen4x3"/>
  <p:notesSz cx="7077075" cy="9363075"/>
  <p:defaultTextStyle>
    <a:defPPr>
      <a:defRPr lang="en-US"/>
    </a:defPPr>
    <a:lvl1pPr algn="l" rtl="0" fontAlgn="base">
      <a:spcBef>
        <a:spcPct val="0"/>
      </a:spcBef>
      <a:spcAft>
        <a:spcPct val="0"/>
      </a:spcAft>
      <a:defRPr sz="3600" kern="1200">
        <a:solidFill>
          <a:schemeClr val="tx1"/>
        </a:solidFill>
        <a:latin typeface="Arial" charset="0"/>
        <a:ea typeface="+mn-ea"/>
        <a:cs typeface="+mn-cs"/>
      </a:defRPr>
    </a:lvl1pPr>
    <a:lvl2pPr marL="457200" algn="l" rtl="0" fontAlgn="base">
      <a:spcBef>
        <a:spcPct val="0"/>
      </a:spcBef>
      <a:spcAft>
        <a:spcPct val="0"/>
      </a:spcAft>
      <a:defRPr sz="3600" kern="1200">
        <a:solidFill>
          <a:schemeClr val="tx1"/>
        </a:solidFill>
        <a:latin typeface="Arial" charset="0"/>
        <a:ea typeface="+mn-ea"/>
        <a:cs typeface="+mn-cs"/>
      </a:defRPr>
    </a:lvl2pPr>
    <a:lvl3pPr marL="914400" algn="l" rtl="0" fontAlgn="base">
      <a:spcBef>
        <a:spcPct val="0"/>
      </a:spcBef>
      <a:spcAft>
        <a:spcPct val="0"/>
      </a:spcAft>
      <a:defRPr sz="3600" kern="1200">
        <a:solidFill>
          <a:schemeClr val="tx1"/>
        </a:solidFill>
        <a:latin typeface="Arial" charset="0"/>
        <a:ea typeface="+mn-ea"/>
        <a:cs typeface="+mn-cs"/>
      </a:defRPr>
    </a:lvl3pPr>
    <a:lvl4pPr marL="1371600" algn="l" rtl="0" fontAlgn="base">
      <a:spcBef>
        <a:spcPct val="0"/>
      </a:spcBef>
      <a:spcAft>
        <a:spcPct val="0"/>
      </a:spcAft>
      <a:defRPr sz="3600" kern="1200">
        <a:solidFill>
          <a:schemeClr val="tx1"/>
        </a:solidFill>
        <a:latin typeface="Arial" charset="0"/>
        <a:ea typeface="+mn-ea"/>
        <a:cs typeface="+mn-cs"/>
      </a:defRPr>
    </a:lvl4pPr>
    <a:lvl5pPr marL="1828800" algn="l"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m" initials="JE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75" autoAdjust="0"/>
    <p:restoredTop sz="92184" autoAdjust="0"/>
  </p:normalViewPr>
  <p:slideViewPr>
    <p:cSldViewPr>
      <p:cViewPr varScale="1">
        <p:scale>
          <a:sx n="66" d="100"/>
          <a:sy n="66" d="100"/>
        </p:scale>
        <p:origin x="84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2532"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Proposed</a:t>
            </a:r>
            <a:r>
              <a:rPr lang="en-US" baseline="0"/>
              <a:t> Budget Offering Breakdown</a:t>
            </a:r>
            <a:endParaRPr lang="en-US"/>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Sheet1!$D$3:$D$6</c:f>
              <c:strCache>
                <c:ptCount val="4"/>
                <c:pt idx="0">
                  <c:v>1%</c:v>
                </c:pt>
                <c:pt idx="1">
                  <c:v>6%</c:v>
                </c:pt>
                <c:pt idx="2">
                  <c:v>34%</c:v>
                </c:pt>
                <c:pt idx="3">
                  <c:v>59%</c:v>
                </c:pt>
              </c:strCache>
            </c:strRef>
          </c:tx>
          <c:explosion val="25"/>
          <c:dLbls>
            <c:dLbl>
              <c:idx val="0"/>
              <c:layout>
                <c:manualLayout>
                  <c:x val="-0.33094676604489559"/>
                  <c:y val="5.4380044599688204E-2"/>
                </c:manualLayout>
              </c:layout>
              <c:tx>
                <c:rich>
                  <a:bodyPr/>
                  <a:lstStyle/>
                  <a:p>
                    <a:r>
                      <a:rPr lang="en-US"/>
                      <a:t>Education</a:t>
                    </a:r>
                    <a:r>
                      <a:rPr lang="en-US" baseline="0"/>
                      <a:t> &amp; Publication </a:t>
                    </a:r>
                  </a:p>
                  <a:p>
                    <a:r>
                      <a:rPr lang="en-US"/>
                      <a:t>1%</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8081-4DF5-8C4D-20D24515D8F4}"/>
                </c:ext>
              </c:extLst>
            </c:dLbl>
            <c:dLbl>
              <c:idx val="1"/>
              <c:tx>
                <c:rich>
                  <a:bodyPr/>
                  <a:lstStyle/>
                  <a:p>
                    <a:r>
                      <a:rPr lang="en-US"/>
                      <a:t>Trustees
6%</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8081-4DF5-8C4D-20D24515D8F4}"/>
                </c:ext>
              </c:extLst>
            </c:dLbl>
            <c:dLbl>
              <c:idx val="2"/>
              <c:tx>
                <c:rich>
                  <a:bodyPr/>
                  <a:lstStyle/>
                  <a:p>
                    <a:r>
                      <a:rPr lang="en-US"/>
                      <a:t>Missions
34%</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8081-4DF5-8C4D-20D24515D8F4}"/>
                </c:ext>
              </c:extLst>
            </c:dLbl>
            <c:dLbl>
              <c:idx val="3"/>
              <c:tx>
                <c:rich>
                  <a:bodyPr/>
                  <a:lstStyle/>
                  <a:p>
                    <a:r>
                      <a:rPr lang="en-US"/>
                      <a:t>ILC
59%</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8081-4DF5-8C4D-20D24515D8F4}"/>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val>
            <c:numRef>
              <c:f>Sheet1!$D$3:$D$6</c:f>
              <c:numCache>
                <c:formatCode>0%</c:formatCode>
                <c:ptCount val="4"/>
                <c:pt idx="0">
                  <c:v>1.4432953319017982E-2</c:v>
                </c:pt>
                <c:pt idx="1">
                  <c:v>5.5275003888879091E-2</c:v>
                </c:pt>
                <c:pt idx="2">
                  <c:v>0.33693729523247479</c:v>
                </c:pt>
                <c:pt idx="3">
                  <c:v>0.59335474755962814</c:v>
                </c:pt>
              </c:numCache>
            </c:numRef>
          </c:val>
          <c:extLst>
            <c:ext xmlns:c16="http://schemas.microsoft.com/office/drawing/2014/chart" uri="{C3380CC4-5D6E-409C-BE32-E72D297353CC}">
              <c16:uniqueId val="{00000004-8081-4DF5-8C4D-20D24515D8F4}"/>
            </c:ext>
          </c:extLst>
        </c:ser>
        <c:ser>
          <c:idx val="1"/>
          <c:order val="1"/>
          <c:tx>
            <c:v>Trustees</c:v>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val>
            <c:numLit>
              <c:formatCode>General</c:formatCode>
              <c:ptCount val="1"/>
              <c:pt idx="0">
                <c:v>1</c:v>
              </c:pt>
            </c:numLit>
          </c:val>
          <c:extLst>
            <c:ext xmlns:c16="http://schemas.microsoft.com/office/drawing/2014/chart" uri="{C3380CC4-5D6E-409C-BE32-E72D297353CC}">
              <c16:uniqueId val="{00000005-8081-4DF5-8C4D-20D24515D8F4}"/>
            </c:ext>
          </c:extLst>
        </c:ser>
        <c:dLbls>
          <c:showLegendKey val="0"/>
          <c:showVal val="0"/>
          <c:showCatName val="1"/>
          <c:showSerName val="0"/>
          <c:showPercent val="1"/>
          <c:showBubbleSize val="0"/>
          <c:showLeaderLines val="1"/>
        </c:dLbls>
      </c:pie3DChart>
      <c:spPr>
        <a:noFill/>
        <a:ln w="25400">
          <a:noFill/>
        </a:ln>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5" tIns="46968" rIns="93935" bIns="46968" numCol="1" anchor="t" anchorCtr="0" compatLnSpc="1">
            <a:prstTxWarp prst="textNoShape">
              <a:avLst/>
            </a:prstTxWarp>
          </a:bodyPr>
          <a:lstStyle>
            <a:lvl1pPr eaLnBrk="0" hangingPunct="0">
              <a:defRPr sz="1300"/>
            </a:lvl1pPr>
          </a:lstStyle>
          <a:p>
            <a:pPr>
              <a:defRPr/>
            </a:pPr>
            <a:endParaRPr lang="en-US"/>
          </a:p>
        </p:txBody>
      </p:sp>
      <p:sp>
        <p:nvSpPr>
          <p:cNvPr id="29699" name="Rectangle 3"/>
          <p:cNvSpPr>
            <a:spLocks noGrp="1" noChangeArrowheads="1"/>
          </p:cNvSpPr>
          <p:nvPr>
            <p:ph type="dt" idx="1"/>
          </p:nvPr>
        </p:nvSpPr>
        <p:spPr bwMode="auto">
          <a:xfrm>
            <a:off x="4008704" y="0"/>
            <a:ext cx="3066733" cy="468154"/>
          </a:xfrm>
          <a:prstGeom prst="rect">
            <a:avLst/>
          </a:prstGeom>
          <a:noFill/>
          <a:ln w="9525">
            <a:noFill/>
            <a:miter lim="800000"/>
            <a:headEnd/>
            <a:tailEnd/>
          </a:ln>
          <a:effectLst/>
        </p:spPr>
        <p:txBody>
          <a:bodyPr vert="horz" wrap="square" lIns="93935" tIns="46968" rIns="93935" bIns="46968" numCol="1" anchor="t" anchorCtr="0" compatLnSpc="1">
            <a:prstTxWarp prst="textNoShape">
              <a:avLst/>
            </a:prstTxWarp>
          </a:bodyPr>
          <a:lstStyle>
            <a:lvl1pPr algn="r" eaLnBrk="0" hangingPunct="0">
              <a:defRPr sz="1300"/>
            </a:lvl1pPr>
          </a:lstStyle>
          <a:p>
            <a:pPr>
              <a:defRPr/>
            </a:pPr>
            <a:fld id="{96EBD482-861D-47F7-A39B-5AEA93057E47}" type="datetimeFigureOut">
              <a:rPr lang="en-US"/>
              <a:pPr>
                <a:defRPr/>
              </a:pPr>
              <a:t>12/30/2020</a:t>
            </a:fld>
            <a:endParaRPr lang="en-US"/>
          </a:p>
        </p:txBody>
      </p:sp>
      <p:sp>
        <p:nvSpPr>
          <p:cNvPr id="18436" name="Rectangle 4"/>
          <p:cNvSpPr>
            <a:spLocks noGrp="1" noRot="1" noChangeAspect="1" noChangeArrowheads="1" noTextEdit="1"/>
          </p:cNvSpPr>
          <p:nvPr>
            <p:ph type="sldImg" idx="2"/>
          </p:nvPr>
        </p:nvSpPr>
        <p:spPr bwMode="auto">
          <a:xfrm>
            <a:off x="1198563" y="703263"/>
            <a:ext cx="4679950" cy="3509962"/>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707708" y="4447461"/>
            <a:ext cx="5661660" cy="4213384"/>
          </a:xfrm>
          <a:prstGeom prst="rect">
            <a:avLst/>
          </a:prstGeom>
          <a:noFill/>
          <a:ln w="9525">
            <a:noFill/>
            <a:miter lim="800000"/>
            <a:headEnd/>
            <a:tailEnd/>
          </a:ln>
          <a:effectLst/>
        </p:spPr>
        <p:txBody>
          <a:bodyPr vert="horz" wrap="square" lIns="93935" tIns="46968" rIns="93935" bIns="469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8893296"/>
            <a:ext cx="3066733" cy="468154"/>
          </a:xfrm>
          <a:prstGeom prst="rect">
            <a:avLst/>
          </a:prstGeom>
          <a:noFill/>
          <a:ln w="9525">
            <a:noFill/>
            <a:miter lim="800000"/>
            <a:headEnd/>
            <a:tailEnd/>
          </a:ln>
          <a:effectLst/>
        </p:spPr>
        <p:txBody>
          <a:bodyPr vert="horz" wrap="square" lIns="93935" tIns="46968" rIns="93935" bIns="46968" numCol="1" anchor="b" anchorCtr="0" compatLnSpc="1">
            <a:prstTxWarp prst="textNoShape">
              <a:avLst/>
            </a:prstTxWarp>
          </a:bodyPr>
          <a:lstStyle>
            <a:lvl1pPr eaLnBrk="0" hangingPunct="0">
              <a:defRPr sz="1300"/>
            </a:lvl1pPr>
          </a:lstStyle>
          <a:p>
            <a:pPr>
              <a:defRPr/>
            </a:pPr>
            <a:endParaRPr lang="en-US"/>
          </a:p>
        </p:txBody>
      </p:sp>
      <p:sp>
        <p:nvSpPr>
          <p:cNvPr id="29703" name="Rectangle 7"/>
          <p:cNvSpPr>
            <a:spLocks noGrp="1" noChangeArrowheads="1"/>
          </p:cNvSpPr>
          <p:nvPr>
            <p:ph type="sldNum" sz="quarter" idx="5"/>
          </p:nvPr>
        </p:nvSpPr>
        <p:spPr bwMode="auto">
          <a:xfrm>
            <a:off x="4008704" y="8893296"/>
            <a:ext cx="3066733" cy="468154"/>
          </a:xfrm>
          <a:prstGeom prst="rect">
            <a:avLst/>
          </a:prstGeom>
          <a:noFill/>
          <a:ln w="9525">
            <a:noFill/>
            <a:miter lim="800000"/>
            <a:headEnd/>
            <a:tailEnd/>
          </a:ln>
          <a:effectLst/>
        </p:spPr>
        <p:txBody>
          <a:bodyPr vert="horz" wrap="square" lIns="93935" tIns="46968" rIns="93935" bIns="46968" numCol="1" anchor="b" anchorCtr="0" compatLnSpc="1">
            <a:prstTxWarp prst="textNoShape">
              <a:avLst/>
            </a:prstTxWarp>
          </a:bodyPr>
          <a:lstStyle>
            <a:lvl1pPr algn="r" eaLnBrk="0" hangingPunct="0">
              <a:defRPr sz="1300"/>
            </a:lvl1pPr>
          </a:lstStyle>
          <a:p>
            <a:pPr>
              <a:defRPr/>
            </a:pPr>
            <a:fld id="{2A9210B6-3D4E-429E-9A3C-79F09B2F42CF}" type="slidenum">
              <a:rPr lang="en-US"/>
              <a:pPr>
                <a:defRPr/>
              </a:pPr>
              <a:t>‹#›</a:t>
            </a:fld>
            <a:endParaRPr lang="en-US"/>
          </a:p>
        </p:txBody>
      </p:sp>
    </p:spTree>
    <p:extLst>
      <p:ext uri="{BB962C8B-B14F-4D97-AF65-F5344CB8AC3E}">
        <p14:creationId xmlns:p14="http://schemas.microsoft.com/office/powerpoint/2010/main" val="8286512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altLang="en-US" dirty="0"/>
              <a:t>The Cooperative Budget</a:t>
            </a:r>
            <a:r>
              <a:rPr lang="en-US" altLang="en-US" baseline="0" dirty="0"/>
              <a:t> Plan (</a:t>
            </a:r>
            <a:r>
              <a:rPr lang="en-US" altLang="en-US" dirty="0"/>
              <a:t>CBP) is the process that the CLC uses to help the congregations provide input for the annual budgeting of the operating accounts. </a:t>
            </a:r>
          </a:p>
        </p:txBody>
      </p:sp>
    </p:spTree>
    <p:extLst>
      <p:ext uri="{BB962C8B-B14F-4D97-AF65-F5344CB8AC3E}">
        <p14:creationId xmlns:p14="http://schemas.microsoft.com/office/powerpoint/2010/main" val="46985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altLang="en-US" dirty="0"/>
              <a:t>The operating budget of the CLC is made up of these components. </a:t>
            </a:r>
          </a:p>
        </p:txBody>
      </p:sp>
    </p:spTree>
    <p:extLst>
      <p:ext uri="{BB962C8B-B14F-4D97-AF65-F5344CB8AC3E}">
        <p14:creationId xmlns:p14="http://schemas.microsoft.com/office/powerpoint/2010/main" val="429264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altLang="en-US" dirty="0"/>
              <a:t>The project  funds of the CLC (IIF, MDF, Kinship) plan for projects and they are completed as the offerings allow. The Student Aid Fund is budgeted by the Regents in support of students attending ILC. The CEF and the endowments</a:t>
            </a:r>
            <a:r>
              <a:rPr lang="en-US" altLang="en-US" baseline="0" dirty="0"/>
              <a:t> are largely supported by investments. This presentation is for the operating accounts and does not address these.</a:t>
            </a:r>
            <a:endParaRPr lang="en-US" altLang="en-US" dirty="0"/>
          </a:p>
        </p:txBody>
      </p:sp>
    </p:spTree>
    <p:extLst>
      <p:ext uri="{BB962C8B-B14F-4D97-AF65-F5344CB8AC3E}">
        <p14:creationId xmlns:p14="http://schemas.microsoft.com/office/powerpoint/2010/main" val="214108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en-US" altLang="en-US" dirty="0"/>
              <a:t>Note that since 2011 the offerings have exceeded the estimates therefore</a:t>
            </a:r>
            <a:r>
              <a:rPr lang="en-US" altLang="en-US" baseline="0" dirty="0"/>
              <a:t> in anticipation of higher offerings the budgets have been set above the estimates. The proposed budget requires a significant increase in the offerings estimate. One reason for the increase is that no salary increases were given for the current year but they are included in the proposal for next year.</a:t>
            </a:r>
            <a:endParaRPr lang="en-US" altLang="en-US" dirty="0"/>
          </a:p>
        </p:txBody>
      </p:sp>
    </p:spTree>
    <p:extLst>
      <p:ext uri="{BB962C8B-B14F-4D97-AF65-F5344CB8AC3E}">
        <p14:creationId xmlns:p14="http://schemas.microsoft.com/office/powerpoint/2010/main" val="335264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r>
              <a:rPr lang="en-US" altLang="en-US" dirty="0"/>
              <a:t>The salary increases are a significant part of the ILC budget increase.</a:t>
            </a:r>
          </a:p>
        </p:txBody>
      </p:sp>
    </p:spTree>
    <p:extLst>
      <p:ext uri="{BB962C8B-B14F-4D97-AF65-F5344CB8AC3E}">
        <p14:creationId xmlns:p14="http://schemas.microsoft.com/office/powerpoint/2010/main" val="70107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r>
              <a:rPr lang="en-US" altLang="en-US" dirty="0"/>
              <a:t>The 7.16% is the $43,000</a:t>
            </a:r>
            <a:r>
              <a:rPr lang="en-US" altLang="en-US" baseline="0" dirty="0"/>
              <a:t> offering increase over the last estimate received for FY16</a:t>
            </a:r>
            <a:endParaRPr lang="en-US" altLang="en-US" dirty="0"/>
          </a:p>
        </p:txBody>
      </p:sp>
    </p:spTree>
    <p:extLst>
      <p:ext uri="{BB962C8B-B14F-4D97-AF65-F5344CB8AC3E}">
        <p14:creationId xmlns:p14="http://schemas.microsoft.com/office/powerpoint/2010/main" val="1698838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en-US" altLang="en-US" dirty="0"/>
              <a:t>Note that the proposed budget increase of 2.21% is  a little lower than the 2.5% average increase over the past 10 years. The average annual offering increase has not kept pace with budget increases, and the differences have come from increases in student revenue at ILC  or from the CLC Reserve</a:t>
            </a:r>
            <a:r>
              <a:rPr lang="en-US" altLang="en-US" baseline="0" dirty="0"/>
              <a:t> Account</a:t>
            </a:r>
            <a:r>
              <a:rPr lang="en-US" altLang="en-US" dirty="0"/>
              <a:t>. Student revenue increases have come from both tuition and room &amp;</a:t>
            </a:r>
            <a:r>
              <a:rPr lang="en-US" altLang="en-US" baseline="0" dirty="0"/>
              <a:t> board.</a:t>
            </a:r>
            <a:r>
              <a:rPr lang="en-US" altLang="en-US" dirty="0"/>
              <a:t> Enrollment increases would have a significant positive</a:t>
            </a:r>
            <a:r>
              <a:rPr lang="en-US" altLang="en-US" baseline="0" dirty="0"/>
              <a:t> impact, but in recent years ILC enrollment has seen no increase, with even a slight decrease</a:t>
            </a:r>
            <a:r>
              <a:rPr lang="en-US" altLang="en-US" dirty="0"/>
              <a:t>.</a:t>
            </a:r>
          </a:p>
        </p:txBody>
      </p:sp>
    </p:spTree>
    <p:extLst>
      <p:ext uri="{BB962C8B-B14F-4D97-AF65-F5344CB8AC3E}">
        <p14:creationId xmlns:p14="http://schemas.microsoft.com/office/powerpoint/2010/main" val="3619967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altLang="en-US" dirty="0"/>
              <a:t>Estimates need to be received by Pastor Roehl no later than March 15.</a:t>
            </a:r>
          </a:p>
        </p:txBody>
      </p:sp>
    </p:spTree>
    <p:extLst>
      <p:ext uri="{BB962C8B-B14F-4D97-AF65-F5344CB8AC3E}">
        <p14:creationId xmlns:p14="http://schemas.microsoft.com/office/powerpoint/2010/main" val="4240842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F41BB-892E-4E33-B210-F816C8323BB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AA9A1F-4EC6-4F7D-99B7-7E8EBE149AF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95666E-4EF9-495B-882C-02710BDC87D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0249FF-E2F0-47BB-869A-04D71D0CE81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5D9DEA-8A22-48F5-B567-832B85DBF65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434488-FDB6-4624-ABD9-49F48740042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B5F7476-E11A-48DF-AC6B-2068C10F78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AF7043-8E96-4CEE-B6F6-27DA590CD64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3663EF7-AB0E-4E92-8B8C-00140F621C1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D206B7-3731-4924-881A-8A4DB974D58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139640-8C0A-4020-B23D-E12981C6FE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3DA656-CFE3-42BC-B0DD-101BD3553C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png"/><Relationship Id="rId5" Type="http://schemas.openxmlformats.org/officeDocument/2006/relationships/hyperlink" Target="mailto:mjroehl@bis.midco.net" TargetMode="Externa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838200"/>
            <a:ext cx="7772400" cy="1066800"/>
          </a:xfrm>
        </p:spPr>
        <p:txBody>
          <a:bodyPr/>
          <a:lstStyle/>
          <a:p>
            <a:pPr eaLnBrk="1" hangingPunct="1"/>
            <a:r>
              <a:rPr lang="en-US" altLang="en-US" sz="2800"/>
              <a:t>CHURCH OF THE LUTHERAN CONFESSION</a:t>
            </a:r>
          </a:p>
        </p:txBody>
      </p:sp>
      <p:sp>
        <p:nvSpPr>
          <p:cNvPr id="2051" name="Rectangle 3"/>
          <p:cNvSpPr>
            <a:spLocks noGrp="1" noChangeArrowheads="1"/>
          </p:cNvSpPr>
          <p:nvPr>
            <p:ph type="subTitle" idx="1"/>
          </p:nvPr>
        </p:nvSpPr>
        <p:spPr>
          <a:xfrm>
            <a:off x="914400" y="2438400"/>
            <a:ext cx="7315200" cy="1143000"/>
          </a:xfrm>
        </p:spPr>
        <p:txBody>
          <a:bodyPr/>
          <a:lstStyle/>
          <a:p>
            <a:pPr eaLnBrk="1" hangingPunct="1">
              <a:lnSpc>
                <a:spcPct val="80000"/>
              </a:lnSpc>
            </a:pPr>
            <a:r>
              <a:rPr lang="en-US" altLang="en-US" sz="3600" dirty="0">
                <a:cs typeface="Times New Roman" pitchFamily="18" charset="0"/>
              </a:rPr>
              <a:t>COOPERATIVE BUDGET PLAN</a:t>
            </a:r>
          </a:p>
          <a:p>
            <a:pPr eaLnBrk="1" hangingPunct="1">
              <a:lnSpc>
                <a:spcPct val="80000"/>
              </a:lnSpc>
            </a:pPr>
            <a:endParaRPr lang="en-US" altLang="en-US" sz="800" dirty="0">
              <a:cs typeface="Times New Roman" pitchFamily="18" charset="0"/>
            </a:endParaRPr>
          </a:p>
          <a:p>
            <a:pPr eaLnBrk="1" hangingPunct="1">
              <a:lnSpc>
                <a:spcPct val="80000"/>
              </a:lnSpc>
            </a:pPr>
            <a:r>
              <a:rPr lang="en-US" altLang="en-US" sz="3600" dirty="0">
                <a:cs typeface="Times New Roman" pitchFamily="18" charset="0"/>
              </a:rPr>
              <a:t> for the CLC GENERAL FUND</a:t>
            </a:r>
            <a:endParaRPr lang="en-US" altLang="en-US" sz="2800" dirty="0">
              <a:cs typeface="Times New Roman" pitchFamily="18" charset="0"/>
            </a:endParaRPr>
          </a:p>
        </p:txBody>
      </p:sp>
      <p:sp>
        <p:nvSpPr>
          <p:cNvPr id="2052" name="Rectangle 4"/>
          <p:cNvSpPr>
            <a:spLocks noChangeArrowheads="1"/>
          </p:cNvSpPr>
          <p:nvPr/>
        </p:nvSpPr>
        <p:spPr bwMode="auto">
          <a:xfrm>
            <a:off x="914400" y="4038600"/>
            <a:ext cx="7315200" cy="1371600"/>
          </a:xfrm>
          <a:prstGeom prst="rect">
            <a:avLst/>
          </a:prstGeom>
          <a:noFill/>
          <a:ln w="9525">
            <a:noFill/>
            <a:miter lim="800000"/>
            <a:headEnd/>
            <a:tailEnd/>
          </a:ln>
        </p:spPr>
        <p:txBody>
          <a:bodyPr/>
          <a:lstStyle/>
          <a:p>
            <a:pPr algn="ctr">
              <a:spcBef>
                <a:spcPct val="20000"/>
              </a:spcBef>
            </a:pPr>
            <a:r>
              <a:rPr lang="en-US" altLang="en-US" sz="2800" dirty="0">
                <a:cs typeface="Times New Roman" pitchFamily="18" charset="0"/>
              </a:rPr>
              <a:t>PROPOSED for the FISCAL YEAR 2022</a:t>
            </a:r>
          </a:p>
          <a:p>
            <a:pPr algn="ctr">
              <a:spcBef>
                <a:spcPct val="20000"/>
              </a:spcBef>
            </a:pPr>
            <a:r>
              <a:rPr lang="en-US" altLang="en-US" sz="2800" dirty="0">
                <a:cs typeface="Times New Roman" pitchFamily="18" charset="0"/>
              </a:rPr>
              <a:t>JULY 1, 2021 – JUNE 30, 2022</a:t>
            </a:r>
          </a:p>
        </p:txBody>
      </p:sp>
      <p:sp>
        <p:nvSpPr>
          <p:cNvPr id="2053" name="Line 5"/>
          <p:cNvSpPr>
            <a:spLocks noChangeShapeType="1"/>
          </p:cNvSpPr>
          <p:nvPr/>
        </p:nvSpPr>
        <p:spPr bwMode="auto">
          <a:xfrm>
            <a:off x="762000" y="1676400"/>
            <a:ext cx="7772400" cy="0"/>
          </a:xfrm>
          <a:prstGeom prst="line">
            <a:avLst/>
          </a:prstGeom>
          <a:noFill/>
          <a:ln w="9525">
            <a:solidFill>
              <a:schemeClr val="tx1"/>
            </a:solidFill>
            <a:round/>
            <a:headEnd/>
            <a:tailEnd/>
          </a:ln>
        </p:spPr>
        <p:txBody>
          <a:bodyPr/>
          <a:lstStyle/>
          <a:p>
            <a:endParaRPr lang="en-US"/>
          </a:p>
        </p:txBody>
      </p:sp>
      <p:pic>
        <p:nvPicPr>
          <p:cNvPr id="2" name="Slide 1">
            <a:hlinkClick r:id="" action="ppaction://media"/>
            <a:extLst>
              <a:ext uri="{FF2B5EF4-FFF2-40B4-BE49-F238E27FC236}">
                <a16:creationId xmlns:a16="http://schemas.microsoft.com/office/drawing/2014/main" id="{AAEDB44C-7FFB-4EB5-B97B-7D65B7B1D5F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36857" y="60198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z="4000" dirty="0"/>
              <a:t>The CLC Operating Budget</a:t>
            </a:r>
          </a:p>
        </p:txBody>
      </p:sp>
      <p:sp>
        <p:nvSpPr>
          <p:cNvPr id="3075" name="Rectangle 3"/>
          <p:cNvSpPr>
            <a:spLocks noGrp="1" noChangeArrowheads="1"/>
          </p:cNvSpPr>
          <p:nvPr>
            <p:ph type="body" idx="1"/>
          </p:nvPr>
        </p:nvSpPr>
        <p:spPr>
          <a:xfrm>
            <a:off x="457200" y="1676400"/>
            <a:ext cx="8534400" cy="4449763"/>
          </a:xfrm>
        </p:spPr>
        <p:txBody>
          <a:bodyPr/>
          <a:lstStyle/>
          <a:p>
            <a:pPr eaLnBrk="1" hangingPunct="1">
              <a:buNone/>
            </a:pPr>
            <a:r>
              <a:rPr lang="en-US" altLang="en-US" dirty="0"/>
              <a:t>	Budget Components:</a:t>
            </a:r>
          </a:p>
          <a:p>
            <a:pPr lvl="1" eaLnBrk="1" hangingPunct="1"/>
            <a:r>
              <a:rPr lang="en-US" altLang="en-US" dirty="0"/>
              <a:t>Immanuel Lutheran College </a:t>
            </a:r>
          </a:p>
          <a:p>
            <a:pPr lvl="3" eaLnBrk="1" hangingPunct="1"/>
            <a:r>
              <a:rPr lang="en-US" altLang="en-US" dirty="0"/>
              <a:t>Board of Regents</a:t>
            </a:r>
          </a:p>
          <a:p>
            <a:pPr lvl="1" eaLnBrk="1" hangingPunct="1"/>
            <a:r>
              <a:rPr lang="en-US" altLang="en-US" dirty="0"/>
              <a:t>CLC Mission Program </a:t>
            </a:r>
          </a:p>
          <a:p>
            <a:pPr lvl="3" eaLnBrk="1" hangingPunct="1"/>
            <a:r>
              <a:rPr lang="en-US" altLang="en-US" dirty="0"/>
              <a:t>Board of Missions</a:t>
            </a:r>
          </a:p>
          <a:p>
            <a:pPr lvl="1" eaLnBrk="1" hangingPunct="1"/>
            <a:r>
              <a:rPr lang="en-US" altLang="en-US" dirty="0"/>
              <a:t>Education and Publications</a:t>
            </a:r>
          </a:p>
          <a:p>
            <a:pPr lvl="3" eaLnBrk="1" hangingPunct="1"/>
            <a:r>
              <a:rPr lang="en-US" altLang="en-US" dirty="0"/>
              <a:t>Board of Education and Publications </a:t>
            </a:r>
          </a:p>
          <a:p>
            <a:pPr lvl="1" eaLnBrk="1" hangingPunct="1"/>
            <a:r>
              <a:rPr lang="en-US" altLang="en-US" dirty="0"/>
              <a:t>CLC Administration and Retirement Benefits </a:t>
            </a:r>
          </a:p>
          <a:p>
            <a:pPr lvl="3" eaLnBrk="1" hangingPunct="1"/>
            <a:r>
              <a:rPr lang="en-US" altLang="en-US" dirty="0"/>
              <a:t>Board of Trustees</a:t>
            </a:r>
          </a:p>
        </p:txBody>
      </p:sp>
      <p:sp>
        <p:nvSpPr>
          <p:cNvPr id="3076" name="Line 4"/>
          <p:cNvSpPr>
            <a:spLocks noChangeShapeType="1"/>
          </p:cNvSpPr>
          <p:nvPr/>
        </p:nvSpPr>
        <p:spPr bwMode="auto">
          <a:xfrm>
            <a:off x="457200" y="1219200"/>
            <a:ext cx="8305800" cy="0"/>
          </a:xfrm>
          <a:prstGeom prst="line">
            <a:avLst/>
          </a:prstGeom>
          <a:noFill/>
          <a:ln w="9525">
            <a:solidFill>
              <a:schemeClr val="tx1"/>
            </a:solidFill>
            <a:round/>
            <a:headEnd/>
            <a:tailEnd/>
          </a:ln>
        </p:spPr>
        <p:txBody>
          <a:bodyPr/>
          <a:lstStyle/>
          <a:p>
            <a:endParaRPr lang="en-US"/>
          </a:p>
        </p:txBody>
      </p:sp>
      <p:pic>
        <p:nvPicPr>
          <p:cNvPr id="2" name="Slide 2">
            <a:hlinkClick r:id="" action="ppaction://media"/>
            <a:extLst>
              <a:ext uri="{FF2B5EF4-FFF2-40B4-BE49-F238E27FC236}">
                <a16:creationId xmlns:a16="http://schemas.microsoft.com/office/drawing/2014/main" id="{153D984D-0B4C-4FFC-BBA3-6F32CDEE5F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09429" y="608012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z="4000" dirty="0"/>
              <a:t>The CLC Auxiliary Funds</a:t>
            </a:r>
          </a:p>
        </p:txBody>
      </p:sp>
      <p:sp>
        <p:nvSpPr>
          <p:cNvPr id="3075" name="Rectangle 3"/>
          <p:cNvSpPr>
            <a:spLocks noGrp="1" noChangeArrowheads="1"/>
          </p:cNvSpPr>
          <p:nvPr>
            <p:ph type="body" idx="1"/>
          </p:nvPr>
        </p:nvSpPr>
        <p:spPr>
          <a:xfrm>
            <a:off x="228600" y="1219200"/>
            <a:ext cx="8763000" cy="5257800"/>
          </a:xfrm>
        </p:spPr>
        <p:txBody>
          <a:bodyPr/>
          <a:lstStyle/>
          <a:p>
            <a:pPr eaLnBrk="1" hangingPunct="1"/>
            <a:r>
              <a:rPr lang="en-US" altLang="en-US" sz="2400" dirty="0"/>
              <a:t>Immanuel Lutheran College Improvement Fund (IIF)</a:t>
            </a:r>
          </a:p>
          <a:p>
            <a:pPr marL="742950" lvl="2" indent="-342900" eaLnBrk="1" hangingPunct="1">
              <a:spcBef>
                <a:spcPts val="0"/>
              </a:spcBef>
            </a:pPr>
            <a:r>
              <a:rPr lang="en-US" altLang="en-US" sz="2000" dirty="0"/>
              <a:t>Repairs and projects for ILC</a:t>
            </a:r>
          </a:p>
          <a:p>
            <a:pPr marL="742950" lvl="2" indent="-342900" eaLnBrk="1" hangingPunct="1">
              <a:spcBef>
                <a:spcPts val="0"/>
              </a:spcBef>
            </a:pPr>
            <a:r>
              <a:rPr lang="en-US" altLang="en-US" sz="2000" dirty="0"/>
              <a:t>ILC Building Project – the Academic Center building at ILC</a:t>
            </a:r>
          </a:p>
          <a:p>
            <a:pPr eaLnBrk="1" hangingPunct="1"/>
            <a:r>
              <a:rPr lang="en-US" altLang="en-US" sz="2400" dirty="0"/>
              <a:t>Mission Development Fund (MDF)</a:t>
            </a:r>
          </a:p>
          <a:p>
            <a:pPr lvl="1" eaLnBrk="1" hangingPunct="1">
              <a:spcBef>
                <a:spcPts val="0"/>
              </a:spcBef>
              <a:buFont typeface="Arial" panose="020B0604020202020204" pitchFamily="34" charset="0"/>
              <a:buChar char="•"/>
            </a:pPr>
            <a:r>
              <a:rPr lang="en-US" altLang="en-US" sz="2000" dirty="0"/>
              <a:t>Projects to develop missions in foreign and domestic fields</a:t>
            </a:r>
          </a:p>
          <a:p>
            <a:pPr lvl="1" eaLnBrk="1" hangingPunct="1">
              <a:spcBef>
                <a:spcPts val="0"/>
              </a:spcBef>
              <a:buFont typeface="Arial" panose="020B0604020202020204" pitchFamily="34" charset="0"/>
              <a:buChar char="•"/>
            </a:pPr>
            <a:r>
              <a:rPr lang="en-US" altLang="en-US" sz="2000" dirty="0"/>
              <a:t>Project Kinship – foreign orphans, seminary students and widows </a:t>
            </a:r>
          </a:p>
          <a:p>
            <a:pPr marL="342900" lvl="1" indent="-342900" eaLnBrk="1" hangingPunct="1">
              <a:buFont typeface="Arial" panose="020B0604020202020204" pitchFamily="34" charset="0"/>
              <a:buChar char="•"/>
            </a:pPr>
            <a:r>
              <a:rPr lang="en-US" altLang="en-US" sz="2400" dirty="0"/>
              <a:t>Student Aid Fund (SAF)</a:t>
            </a:r>
          </a:p>
          <a:p>
            <a:pPr marL="742950" lvl="2" indent="-342900" eaLnBrk="1" hangingPunct="1">
              <a:spcBef>
                <a:spcPts val="0"/>
              </a:spcBef>
              <a:buFont typeface="Arial" panose="020B0604020202020204" pitchFamily="34" charset="0"/>
              <a:buChar char="•"/>
            </a:pPr>
            <a:r>
              <a:rPr lang="en-US" altLang="en-US" sz="2000" dirty="0"/>
              <a:t>Supports loans, grants and scholarships for ILC students</a:t>
            </a:r>
          </a:p>
          <a:p>
            <a:pPr eaLnBrk="1" hangingPunct="1"/>
            <a:r>
              <a:rPr lang="en-US" altLang="en-US" sz="2400" dirty="0"/>
              <a:t>Church Extension Fund (CEF)</a:t>
            </a:r>
          </a:p>
          <a:p>
            <a:pPr lvl="1" eaLnBrk="1" hangingPunct="1">
              <a:spcBef>
                <a:spcPts val="0"/>
              </a:spcBef>
              <a:buFont typeface="Arial" panose="020B0604020202020204" pitchFamily="34" charset="0"/>
              <a:buChar char="•"/>
            </a:pPr>
            <a:r>
              <a:rPr lang="en-US" altLang="en-US" sz="2000" dirty="0"/>
              <a:t>Provides resources for building projects in the CLC</a:t>
            </a:r>
          </a:p>
          <a:p>
            <a:pPr eaLnBrk="1" hangingPunct="1"/>
            <a:r>
              <a:rPr lang="en-US" altLang="en-US" sz="2400" dirty="0"/>
              <a:t>Endowment Accounts</a:t>
            </a:r>
          </a:p>
          <a:p>
            <a:pPr lvl="1" eaLnBrk="1" hangingPunct="1">
              <a:spcBef>
                <a:spcPts val="0"/>
              </a:spcBef>
            </a:pPr>
            <a:r>
              <a:rPr lang="en-US" altLang="en-US" sz="2000" dirty="0"/>
              <a:t>Student Aid Fund Endowment (SAFE) Earnings go to the SAF</a:t>
            </a:r>
          </a:p>
          <a:p>
            <a:pPr lvl="1" eaLnBrk="1" hangingPunct="1">
              <a:spcBef>
                <a:spcPts val="0"/>
              </a:spcBef>
            </a:pPr>
            <a:r>
              <a:rPr lang="en-US" altLang="en-US" sz="2000" dirty="0"/>
              <a:t>Public Ministry Preparation Endowment (PMPE) – Earnings go directly to students</a:t>
            </a:r>
          </a:p>
          <a:p>
            <a:pPr lvl="1" eaLnBrk="1" hangingPunct="1">
              <a:spcBef>
                <a:spcPts val="0"/>
              </a:spcBef>
            </a:pPr>
            <a:r>
              <a:rPr lang="en-US" altLang="en-US" sz="2000" dirty="0"/>
              <a:t>Scholarship – Earnings support the scholarships at ILC</a:t>
            </a:r>
          </a:p>
        </p:txBody>
      </p:sp>
      <p:sp>
        <p:nvSpPr>
          <p:cNvPr id="3076" name="Line 4"/>
          <p:cNvSpPr>
            <a:spLocks noChangeShapeType="1"/>
          </p:cNvSpPr>
          <p:nvPr/>
        </p:nvSpPr>
        <p:spPr bwMode="auto">
          <a:xfrm>
            <a:off x="457200" y="1219200"/>
            <a:ext cx="8305800" cy="0"/>
          </a:xfrm>
          <a:prstGeom prst="line">
            <a:avLst/>
          </a:prstGeom>
          <a:noFill/>
          <a:ln w="9525">
            <a:solidFill>
              <a:schemeClr val="tx1"/>
            </a:solidFill>
            <a:round/>
            <a:headEnd/>
            <a:tailEnd/>
          </a:ln>
        </p:spPr>
        <p:txBody>
          <a:bodyPr/>
          <a:lstStyle/>
          <a:p>
            <a:endParaRPr lang="en-US"/>
          </a:p>
        </p:txBody>
      </p:sp>
      <p:pic>
        <p:nvPicPr>
          <p:cNvPr id="2" name="Slide 3">
            <a:hlinkClick r:id="" action="ppaction://media"/>
            <a:extLst>
              <a:ext uri="{FF2B5EF4-FFF2-40B4-BE49-F238E27FC236}">
                <a16:creationId xmlns:a16="http://schemas.microsoft.com/office/drawing/2014/main" id="{13E1AF76-FD78-4A7B-840A-DE352F6488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47743" y="5966619"/>
            <a:ext cx="609600" cy="609600"/>
          </a:xfrm>
          <a:prstGeom prst="rect">
            <a:avLst/>
          </a:prstGeom>
        </p:spPr>
      </p:pic>
    </p:spTree>
    <p:extLst>
      <p:ext uri="{BB962C8B-B14F-4D97-AF65-F5344CB8AC3E}">
        <p14:creationId xmlns:p14="http://schemas.microsoft.com/office/powerpoint/2010/main" val="96140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304800"/>
            <a:ext cx="8610600" cy="715963"/>
          </a:xfrm>
        </p:spPr>
        <p:txBody>
          <a:bodyPr/>
          <a:lstStyle/>
          <a:p>
            <a:pPr eaLnBrk="1" hangingPunct="1"/>
            <a:r>
              <a:rPr lang="en-US" altLang="en-US" sz="4000" dirty="0"/>
              <a:t>Historical CBP Offerings and Budget</a:t>
            </a:r>
          </a:p>
        </p:txBody>
      </p:sp>
      <p:sp>
        <p:nvSpPr>
          <p:cNvPr id="4099" name="Rectangle 3"/>
          <p:cNvSpPr>
            <a:spLocks noGrp="1" noChangeArrowheads="1"/>
          </p:cNvSpPr>
          <p:nvPr>
            <p:ph type="body" idx="1"/>
          </p:nvPr>
        </p:nvSpPr>
        <p:spPr>
          <a:xfrm>
            <a:off x="152400" y="1219200"/>
            <a:ext cx="8839200" cy="5257800"/>
          </a:xfrm>
        </p:spPr>
        <p:txBody>
          <a:bodyPr/>
          <a:lstStyle/>
          <a:p>
            <a:pPr eaLnBrk="1" hangingPunct="1">
              <a:lnSpc>
                <a:spcPct val="90000"/>
              </a:lnSpc>
              <a:defRPr/>
            </a:pPr>
            <a:r>
              <a:rPr lang="en-US" dirty="0"/>
              <a:t>Historically, actual offerings have exceeded CBP estimates</a:t>
            </a:r>
          </a:p>
          <a:p>
            <a:pPr lvl="1" eaLnBrk="1" hangingPunct="1">
              <a:lnSpc>
                <a:spcPct val="90000"/>
              </a:lnSpc>
              <a:defRPr/>
            </a:pPr>
            <a:r>
              <a:rPr lang="en-US" sz="2000" dirty="0"/>
              <a:t>In FY19, offerings were higher than estimates by 55,727</a:t>
            </a:r>
          </a:p>
          <a:p>
            <a:pPr lvl="1" eaLnBrk="1" hangingPunct="1">
              <a:lnSpc>
                <a:spcPct val="90000"/>
              </a:lnSpc>
              <a:defRPr/>
            </a:pPr>
            <a:r>
              <a:rPr lang="en-US" sz="2000" dirty="0"/>
              <a:t>In FY20, offerings were higher than estimates by $212,616</a:t>
            </a:r>
          </a:p>
          <a:p>
            <a:pPr eaLnBrk="1" hangingPunct="1">
              <a:lnSpc>
                <a:spcPct val="90000"/>
              </a:lnSpc>
              <a:defRPr/>
            </a:pPr>
            <a:r>
              <a:rPr lang="en-US" dirty="0"/>
              <a:t>At times, congregations have been overly conservative in their CBP estimates</a:t>
            </a:r>
          </a:p>
          <a:p>
            <a:pPr eaLnBrk="1" hangingPunct="1">
              <a:lnSpc>
                <a:spcPct val="90000"/>
              </a:lnSpc>
              <a:defRPr/>
            </a:pPr>
            <a:r>
              <a:rPr lang="en-US" dirty="0"/>
              <a:t>As a result of conservative estimates, the Board of Trustees has proposed budgets with revenue projections in excess of CBP estimates</a:t>
            </a:r>
          </a:p>
          <a:p>
            <a:pPr eaLnBrk="1" hangingPunct="1">
              <a:lnSpc>
                <a:spcPct val="90000"/>
              </a:lnSpc>
              <a:defRPr/>
            </a:pPr>
            <a:r>
              <a:rPr lang="en-US" dirty="0"/>
              <a:t>The current fiscal year could be impacted by the pandemic</a:t>
            </a:r>
          </a:p>
          <a:p>
            <a:pPr lvl="1" eaLnBrk="1" hangingPunct="1">
              <a:lnSpc>
                <a:spcPct val="90000"/>
              </a:lnSpc>
              <a:buFontTx/>
              <a:buNone/>
              <a:defRPr/>
            </a:pPr>
            <a:endParaRPr lang="en-US" sz="2400" dirty="0"/>
          </a:p>
          <a:p>
            <a:pPr marL="0" indent="0" eaLnBrk="1" hangingPunct="1">
              <a:lnSpc>
                <a:spcPct val="90000"/>
              </a:lnSpc>
              <a:buFontTx/>
              <a:buNone/>
              <a:defRPr/>
            </a:pPr>
            <a:endParaRPr lang="en-US" sz="800" dirty="0"/>
          </a:p>
        </p:txBody>
      </p:sp>
      <p:sp>
        <p:nvSpPr>
          <p:cNvPr id="4100" name="Line 4"/>
          <p:cNvSpPr>
            <a:spLocks noChangeShapeType="1"/>
          </p:cNvSpPr>
          <p:nvPr/>
        </p:nvSpPr>
        <p:spPr bwMode="auto">
          <a:xfrm>
            <a:off x="533400" y="990600"/>
            <a:ext cx="8305800" cy="0"/>
          </a:xfrm>
          <a:prstGeom prst="line">
            <a:avLst/>
          </a:prstGeom>
          <a:noFill/>
          <a:ln w="9525">
            <a:solidFill>
              <a:schemeClr val="tx1"/>
            </a:solidFill>
            <a:round/>
            <a:headEnd/>
            <a:tailEnd/>
          </a:ln>
        </p:spPr>
        <p:txBody>
          <a:bodyPr/>
          <a:lstStyle/>
          <a:p>
            <a:endParaRPr lang="en-US"/>
          </a:p>
        </p:txBody>
      </p:sp>
      <p:pic>
        <p:nvPicPr>
          <p:cNvPr id="2" name="Slide 4">
            <a:hlinkClick r:id="" action="ppaction://media"/>
            <a:extLst>
              <a:ext uri="{FF2B5EF4-FFF2-40B4-BE49-F238E27FC236}">
                <a16:creationId xmlns:a16="http://schemas.microsoft.com/office/drawing/2014/main" id="{E1CF09FC-87F3-4862-A9BC-E4A1D53EC88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20314" y="606583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10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274638"/>
            <a:ext cx="8610600" cy="1143000"/>
          </a:xfrm>
        </p:spPr>
        <p:txBody>
          <a:bodyPr/>
          <a:lstStyle/>
          <a:p>
            <a:pPr eaLnBrk="1" hangingPunct="1"/>
            <a:r>
              <a:rPr lang="en-US" altLang="en-US" sz="4000" dirty="0"/>
              <a:t>CLC Proposed Budget For FY2022</a:t>
            </a:r>
          </a:p>
        </p:txBody>
      </p:sp>
      <p:sp>
        <p:nvSpPr>
          <p:cNvPr id="12291" name="Rectangle 3"/>
          <p:cNvSpPr>
            <a:spLocks noGrp="1" noChangeArrowheads="1"/>
          </p:cNvSpPr>
          <p:nvPr>
            <p:ph type="body" idx="1"/>
          </p:nvPr>
        </p:nvSpPr>
        <p:spPr>
          <a:xfrm>
            <a:off x="381000" y="1371600"/>
            <a:ext cx="8382000" cy="5105400"/>
          </a:xfrm>
        </p:spPr>
        <p:txBody>
          <a:bodyPr/>
          <a:lstStyle/>
          <a:p>
            <a:pPr eaLnBrk="1" hangingPunct="1">
              <a:lnSpc>
                <a:spcPct val="90000"/>
              </a:lnSpc>
            </a:pPr>
            <a:r>
              <a:rPr lang="en-US" altLang="en-US" sz="2800" dirty="0"/>
              <a:t>Key Elements of the FY 2022 Budget Proposal</a:t>
            </a:r>
          </a:p>
          <a:p>
            <a:pPr eaLnBrk="1" hangingPunct="1">
              <a:lnSpc>
                <a:spcPct val="90000"/>
              </a:lnSpc>
            </a:pPr>
            <a:endParaRPr lang="en-US" altLang="en-US" sz="800" dirty="0"/>
          </a:p>
          <a:p>
            <a:pPr lvl="1" eaLnBrk="1" hangingPunct="1">
              <a:lnSpc>
                <a:spcPct val="90000"/>
              </a:lnSpc>
            </a:pPr>
            <a:r>
              <a:rPr lang="en-US" altLang="en-US" dirty="0"/>
              <a:t>Changes Include:</a:t>
            </a:r>
            <a:r>
              <a:rPr lang="en-US" altLang="en-US" sz="2400" dirty="0"/>
              <a:t> </a:t>
            </a:r>
          </a:p>
          <a:p>
            <a:pPr lvl="2" eaLnBrk="1" hangingPunct="1">
              <a:lnSpc>
                <a:spcPct val="90000"/>
              </a:lnSpc>
            </a:pPr>
            <a:r>
              <a:rPr lang="en-US" altLang="en-US" dirty="0"/>
              <a:t>Salary increases for called workers and staff at ILC and in our missions</a:t>
            </a:r>
          </a:p>
          <a:p>
            <a:pPr lvl="3" eaLnBrk="1" hangingPunct="1">
              <a:lnSpc>
                <a:spcPct val="90000"/>
              </a:lnSpc>
            </a:pPr>
            <a:r>
              <a:rPr lang="en-US" altLang="en-US" dirty="0"/>
              <a:t>CLC base code salary increase of $117/mo </a:t>
            </a:r>
          </a:p>
          <a:p>
            <a:pPr lvl="4" eaLnBrk="1" hangingPunct="1">
              <a:lnSpc>
                <a:spcPct val="90000"/>
              </a:lnSpc>
              <a:buFont typeface="Arial" pitchFamily="34" charset="0"/>
              <a:buChar char="•"/>
            </a:pPr>
            <a:r>
              <a:rPr lang="en-US" altLang="en-US" sz="1800" dirty="0"/>
              <a:t>Includes $75/mo base plus estimated $42/mo cost of living</a:t>
            </a:r>
          </a:p>
          <a:p>
            <a:pPr lvl="2" eaLnBrk="1" hangingPunct="1">
              <a:lnSpc>
                <a:spcPct val="90000"/>
              </a:lnSpc>
            </a:pPr>
            <a:r>
              <a:rPr lang="en-US" altLang="en-US" dirty="0"/>
              <a:t>Non-salary increases that are relatively minor as compared to previous FY budgets </a:t>
            </a:r>
          </a:p>
          <a:p>
            <a:pPr lvl="2" eaLnBrk="1" hangingPunct="1">
              <a:lnSpc>
                <a:spcPct val="90000"/>
              </a:lnSpc>
            </a:pPr>
            <a:r>
              <a:rPr lang="en-US" altLang="en-US" dirty="0"/>
              <a:t>Addition of half year cost of third Foreign Missionary</a:t>
            </a:r>
            <a:endParaRPr lang="en-US" altLang="en-US" dirty="0">
              <a:solidFill>
                <a:srgbClr val="FF0000"/>
              </a:solidFill>
            </a:endParaRPr>
          </a:p>
          <a:p>
            <a:pPr marL="114300" indent="0" eaLnBrk="1" hangingPunct="1">
              <a:lnSpc>
                <a:spcPct val="90000"/>
              </a:lnSpc>
              <a:buFont typeface="Arial" charset="0"/>
              <a:buChar char="•"/>
            </a:pPr>
            <a:r>
              <a:rPr lang="en-US" altLang="en-US" dirty="0"/>
              <a:t>  </a:t>
            </a:r>
            <a:r>
              <a:rPr lang="en-US" altLang="en-US" sz="2400" dirty="0"/>
              <a:t>Proposed FY22 CBP General Fund Offerings Needed of $1,247,146 is 13.5% above proposed FY21.  The FY22 General Fund Offerings Needed is 14.4% over the FY20 actual revenue</a:t>
            </a:r>
          </a:p>
          <a:p>
            <a:pPr marL="114300" indent="0" eaLnBrk="1" hangingPunct="1">
              <a:lnSpc>
                <a:spcPct val="90000"/>
              </a:lnSpc>
              <a:buFont typeface="Arial" charset="0"/>
              <a:buChar char="•"/>
            </a:pPr>
            <a:endParaRPr lang="en-US" altLang="en-US" dirty="0"/>
          </a:p>
        </p:txBody>
      </p:sp>
      <p:sp>
        <p:nvSpPr>
          <p:cNvPr id="12292" name="Line 4"/>
          <p:cNvSpPr>
            <a:spLocks noChangeShapeType="1"/>
          </p:cNvSpPr>
          <p:nvPr/>
        </p:nvSpPr>
        <p:spPr bwMode="auto">
          <a:xfrm>
            <a:off x="457200" y="1219200"/>
            <a:ext cx="8305800" cy="0"/>
          </a:xfrm>
          <a:prstGeom prst="line">
            <a:avLst/>
          </a:prstGeom>
          <a:noFill/>
          <a:ln w="9525">
            <a:solidFill>
              <a:schemeClr val="tx1"/>
            </a:solidFill>
            <a:round/>
            <a:headEnd/>
            <a:tailEnd/>
          </a:ln>
        </p:spPr>
        <p:txBody>
          <a:bodyPr/>
          <a:lstStyle/>
          <a:p>
            <a:endParaRPr lang="en-US"/>
          </a:p>
        </p:txBody>
      </p:sp>
      <p:pic>
        <p:nvPicPr>
          <p:cNvPr id="2" name="Slide 5">
            <a:hlinkClick r:id="" action="ppaction://media"/>
            <a:extLst>
              <a:ext uri="{FF2B5EF4-FFF2-40B4-BE49-F238E27FC236}">
                <a16:creationId xmlns:a16="http://schemas.microsoft.com/office/drawing/2014/main" id="{21B3BBBD-3095-434E-804B-5BC3555D2A8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05800" y="6052456"/>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9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944562"/>
          </a:xfrm>
        </p:spPr>
        <p:txBody>
          <a:bodyPr/>
          <a:lstStyle/>
          <a:p>
            <a:pPr eaLnBrk="1" hangingPunct="1"/>
            <a:r>
              <a:rPr lang="en-US" altLang="en-US" sz="3600" dirty="0"/>
              <a:t>The CLC Operating Budget Summary</a:t>
            </a:r>
          </a:p>
        </p:txBody>
      </p:sp>
      <p:sp>
        <p:nvSpPr>
          <p:cNvPr id="11267" name="Rectangle 3"/>
          <p:cNvSpPr>
            <a:spLocks noGrp="1" noChangeArrowheads="1"/>
          </p:cNvSpPr>
          <p:nvPr>
            <p:ph type="body" idx="1"/>
          </p:nvPr>
        </p:nvSpPr>
        <p:spPr>
          <a:xfrm>
            <a:off x="228600" y="1066800"/>
            <a:ext cx="8763000" cy="5410200"/>
          </a:xfrm>
        </p:spPr>
        <p:txBody>
          <a:bodyPr/>
          <a:lstStyle/>
          <a:p>
            <a:pPr lvl="1" eaLnBrk="1" hangingPunct="1">
              <a:buFontTx/>
              <a:buNone/>
            </a:pPr>
            <a:r>
              <a:rPr lang="en-US" altLang="en-US" sz="2400" dirty="0"/>
              <a:t>Budget:                               </a:t>
            </a:r>
            <a:r>
              <a:rPr lang="en-US" altLang="en-US" sz="2400" u="sng" dirty="0"/>
              <a:t>Current FY21</a:t>
            </a:r>
            <a:r>
              <a:rPr lang="en-US" altLang="en-US" sz="2400" dirty="0"/>
              <a:t>     </a:t>
            </a:r>
            <a:r>
              <a:rPr lang="en-US" altLang="en-US" sz="2400" u="sng" dirty="0"/>
              <a:t>Proposed FY22</a:t>
            </a:r>
            <a:endParaRPr lang="en-US" altLang="en-US" sz="2400" dirty="0"/>
          </a:p>
          <a:p>
            <a:pPr lvl="1" eaLnBrk="1" hangingPunct="1"/>
            <a:r>
              <a:rPr lang="en-US" altLang="en-US" sz="2400" dirty="0"/>
              <a:t>ILC (Board of Regents)      $1,378,130        $1,480,120</a:t>
            </a:r>
          </a:p>
          <a:p>
            <a:pPr lvl="1" eaLnBrk="1" hangingPunct="1"/>
            <a:r>
              <a:rPr lang="en-US" altLang="en-US" sz="2400" dirty="0"/>
              <a:t>CLC Missions		              410,000             420,210</a:t>
            </a:r>
          </a:p>
          <a:p>
            <a:pPr lvl="1" eaLnBrk="1" hangingPunct="1"/>
            <a:r>
              <a:rPr lang="en-US" altLang="en-US" sz="2400" dirty="0"/>
              <a:t>Ed &amp; Publications		     18,000	         18,000</a:t>
            </a:r>
          </a:p>
          <a:p>
            <a:pPr lvl="1" eaLnBrk="1" hangingPunct="1"/>
            <a:r>
              <a:rPr lang="en-US" altLang="en-US" sz="2400" dirty="0"/>
              <a:t>Trustees			</a:t>
            </a:r>
            <a:r>
              <a:rPr lang="en-US" altLang="en-US" sz="2400" u="sng" dirty="0"/>
              <a:t>     75,616               68,936</a:t>
            </a:r>
          </a:p>
          <a:p>
            <a:pPr lvl="1" eaLnBrk="1" hangingPunct="1">
              <a:buFontTx/>
              <a:buNone/>
            </a:pPr>
            <a:r>
              <a:rPr lang="en-US" altLang="en-US" sz="2400" dirty="0"/>
              <a:t>		Current Year Total:           $1,881,746        $1,987,266</a:t>
            </a:r>
          </a:p>
          <a:p>
            <a:pPr lvl="1" eaLnBrk="1" hangingPunct="1">
              <a:buFontTx/>
              <a:buNone/>
            </a:pPr>
            <a:r>
              <a:rPr lang="en-US" altLang="en-US" sz="2400" dirty="0"/>
              <a:t>	    Student Revenue: </a:t>
            </a:r>
            <a:r>
              <a:rPr lang="en-US" altLang="en-US" sz="2400" u="sng" dirty="0"/>
              <a:t>             (</a:t>
            </a:r>
            <a:r>
              <a:rPr lang="en-US" altLang="en-US" sz="2400" u="sng" dirty="0">
                <a:solidFill>
                  <a:srgbClr val="FF0000"/>
                </a:solidFill>
              </a:rPr>
              <a:t>783,130</a:t>
            </a:r>
            <a:r>
              <a:rPr lang="en-US" altLang="en-US" sz="2400" u="sng" dirty="0"/>
              <a:t>)          (</a:t>
            </a:r>
            <a:r>
              <a:rPr lang="en-US" altLang="en-US" sz="2400" u="sng" dirty="0">
                <a:solidFill>
                  <a:srgbClr val="FF0000"/>
                </a:solidFill>
              </a:rPr>
              <a:t>740,120</a:t>
            </a:r>
            <a:r>
              <a:rPr lang="en-US" altLang="en-US" sz="2400" u="sng" dirty="0"/>
              <a:t>)</a:t>
            </a:r>
          </a:p>
          <a:p>
            <a:pPr eaLnBrk="1" hangingPunct="1">
              <a:buFontTx/>
              <a:buNone/>
            </a:pPr>
            <a:r>
              <a:rPr lang="en-US" altLang="en-US" sz="2400" dirty="0"/>
              <a:t>General Fund Offerings Needed: $1,098,616</a:t>
            </a:r>
            <a:r>
              <a:rPr lang="en-US" altLang="en-US" sz="2400" b="1" i="1" dirty="0"/>
              <a:t>       $1,247,146</a:t>
            </a:r>
          </a:p>
          <a:p>
            <a:pPr eaLnBrk="1" hangingPunct="1">
              <a:buFont typeface="Arial" charset="0"/>
              <a:buChar char="•"/>
            </a:pPr>
            <a:r>
              <a:rPr lang="en-US" altLang="en-US" sz="1600" i="1" dirty="0"/>
              <a:t>The FY21 was a balanced budget, but YTD revenue numbers have fallen short of the budget so the reserve will need to be used in the event of any shortfall</a:t>
            </a:r>
          </a:p>
          <a:p>
            <a:pPr eaLnBrk="1" hangingPunct="1">
              <a:buFont typeface="Arial" charset="0"/>
              <a:buChar char="•"/>
            </a:pPr>
            <a:r>
              <a:rPr lang="en-US" altLang="en-US" sz="1800" i="1" dirty="0"/>
              <a:t>The proposal represents a 13.5% increase over the proposed FY21 budget</a:t>
            </a:r>
          </a:p>
          <a:p>
            <a:pPr eaLnBrk="1" hangingPunct="1">
              <a:buFont typeface="Arial" charset="0"/>
              <a:buChar char="•"/>
            </a:pPr>
            <a:r>
              <a:rPr lang="en-US" altLang="en-US" sz="1800" i="1" dirty="0"/>
              <a:t>The Fall budget proposal tends to show the need for our membership to consider</a:t>
            </a:r>
          </a:p>
          <a:p>
            <a:pPr eaLnBrk="1" hangingPunct="1">
              <a:buFont typeface="Arial" charset="0"/>
              <a:buChar char="•"/>
            </a:pPr>
            <a:r>
              <a:rPr lang="en-US" altLang="en-US" sz="1800" i="1" dirty="0"/>
              <a:t>The budget will need final approval from the Convention in June of 2021</a:t>
            </a:r>
          </a:p>
          <a:p>
            <a:pPr marL="0" indent="0" eaLnBrk="1" hangingPunct="1">
              <a:buNone/>
            </a:pPr>
            <a:endParaRPr lang="en-US" altLang="en-US" sz="1800" i="1" dirty="0"/>
          </a:p>
          <a:p>
            <a:pPr eaLnBrk="1" hangingPunct="1"/>
            <a:endParaRPr lang="en-US" altLang="en-US" sz="1800" i="1" dirty="0"/>
          </a:p>
          <a:p>
            <a:pPr eaLnBrk="1" hangingPunct="1"/>
            <a:endParaRPr lang="en-US" altLang="en-US" sz="900" b="1" i="1" dirty="0"/>
          </a:p>
          <a:p>
            <a:pPr eaLnBrk="1" hangingPunct="1">
              <a:buFontTx/>
              <a:buNone/>
            </a:pPr>
            <a:endParaRPr lang="en-US" altLang="en-US" sz="2400" b="1" i="1" dirty="0"/>
          </a:p>
        </p:txBody>
      </p:sp>
      <p:sp>
        <p:nvSpPr>
          <p:cNvPr id="11268" name="Line 4"/>
          <p:cNvSpPr>
            <a:spLocks noChangeShapeType="1"/>
          </p:cNvSpPr>
          <p:nvPr/>
        </p:nvSpPr>
        <p:spPr bwMode="auto">
          <a:xfrm>
            <a:off x="457200" y="1066800"/>
            <a:ext cx="8305800" cy="0"/>
          </a:xfrm>
          <a:prstGeom prst="line">
            <a:avLst/>
          </a:prstGeom>
          <a:noFill/>
          <a:ln w="9525">
            <a:solidFill>
              <a:schemeClr val="tx1"/>
            </a:solidFill>
            <a:round/>
            <a:headEnd/>
            <a:tailEnd/>
          </a:ln>
        </p:spPr>
        <p:txBody>
          <a:bodyPr/>
          <a:lstStyle/>
          <a:p>
            <a:endParaRPr lang="en-US"/>
          </a:p>
        </p:txBody>
      </p:sp>
      <p:pic>
        <p:nvPicPr>
          <p:cNvPr id="2" name="Slide 6">
            <a:hlinkClick r:id="" action="ppaction://media"/>
            <a:extLst>
              <a:ext uri="{FF2B5EF4-FFF2-40B4-BE49-F238E27FC236}">
                <a16:creationId xmlns:a16="http://schemas.microsoft.com/office/drawing/2014/main" id="{AE7274F9-DFF6-46F3-A87E-D6386BB7E0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69514" y="591933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6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C23C5CF-4B7D-4E2A-BD12-80B519D8C5E4}"/>
              </a:ext>
            </a:extLst>
          </p:cNvPr>
          <p:cNvGraphicFramePr>
            <a:graphicFrameLocks/>
          </p:cNvGraphicFramePr>
          <p:nvPr/>
        </p:nvGraphicFramePr>
        <p:xfrm>
          <a:off x="1666874" y="1457325"/>
          <a:ext cx="5810251" cy="3943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183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868362"/>
          </a:xfrm>
        </p:spPr>
        <p:txBody>
          <a:bodyPr/>
          <a:lstStyle/>
          <a:p>
            <a:pPr eaLnBrk="1" hangingPunct="1"/>
            <a:r>
              <a:rPr lang="en-US" altLang="en-US" sz="4000" dirty="0"/>
              <a:t>CBP Budget Proposal Summary</a:t>
            </a:r>
          </a:p>
        </p:txBody>
      </p:sp>
      <p:sp>
        <p:nvSpPr>
          <p:cNvPr id="16387" name="Line 3"/>
          <p:cNvSpPr>
            <a:spLocks noChangeShapeType="1"/>
          </p:cNvSpPr>
          <p:nvPr/>
        </p:nvSpPr>
        <p:spPr bwMode="auto">
          <a:xfrm>
            <a:off x="457200" y="1066800"/>
            <a:ext cx="8305800" cy="0"/>
          </a:xfrm>
          <a:prstGeom prst="line">
            <a:avLst/>
          </a:prstGeom>
          <a:noFill/>
          <a:ln w="9525">
            <a:solidFill>
              <a:schemeClr val="tx1"/>
            </a:solidFill>
            <a:round/>
            <a:headEnd/>
            <a:tailEnd/>
          </a:ln>
        </p:spPr>
        <p:txBody>
          <a:bodyPr/>
          <a:lstStyle/>
          <a:p>
            <a:endParaRPr lang="en-US"/>
          </a:p>
        </p:txBody>
      </p:sp>
      <p:sp>
        <p:nvSpPr>
          <p:cNvPr id="16388" name="Rectangle 5"/>
          <p:cNvSpPr>
            <a:spLocks noGrp="1" noChangeArrowheads="1"/>
          </p:cNvSpPr>
          <p:nvPr>
            <p:ph type="body" idx="1"/>
          </p:nvPr>
        </p:nvSpPr>
        <p:spPr>
          <a:xfrm>
            <a:off x="152400" y="1143000"/>
            <a:ext cx="8839200" cy="5486400"/>
          </a:xfrm>
        </p:spPr>
        <p:txBody>
          <a:bodyPr/>
          <a:lstStyle/>
          <a:p>
            <a:pPr eaLnBrk="1" hangingPunct="1">
              <a:buNone/>
              <a:defRPr/>
            </a:pPr>
            <a:r>
              <a:rPr lang="en-US" sz="2800" dirty="0"/>
              <a:t>General Fund CBP for FY21 and Proposed for FY22:</a:t>
            </a:r>
          </a:p>
          <a:p>
            <a:pPr eaLnBrk="1" hangingPunct="1">
              <a:buFont typeface="Arial" pitchFamily="34" charset="0"/>
              <a:buChar char="•"/>
              <a:defRPr/>
            </a:pPr>
            <a:r>
              <a:rPr lang="en-US" sz="2400" dirty="0"/>
              <a:t>Congregation CBP estimate/budget for current year FY21</a:t>
            </a:r>
          </a:p>
          <a:p>
            <a:pPr lvl="2" eaLnBrk="1" hangingPunct="1">
              <a:defRPr/>
            </a:pPr>
            <a:r>
              <a:rPr lang="en-US" sz="2000" dirty="0"/>
              <a:t>CBP Estimate Totaled $886,000 up marginally previous FY</a:t>
            </a:r>
          </a:p>
          <a:p>
            <a:pPr lvl="2" eaLnBrk="1" hangingPunct="1">
              <a:defRPr/>
            </a:pPr>
            <a:r>
              <a:rPr lang="en-US" sz="2000" dirty="0"/>
              <a:t>General Fund Offers Needed budget set at $1,098,616 based on past years offerings exceeding the congregation CBP estimate</a:t>
            </a:r>
          </a:p>
          <a:p>
            <a:pPr eaLnBrk="1" hangingPunct="1">
              <a:defRPr/>
            </a:pPr>
            <a:r>
              <a:rPr lang="en-US" sz="2400" dirty="0"/>
              <a:t>Proposed General Fund budget for FY22</a:t>
            </a:r>
          </a:p>
          <a:p>
            <a:pPr lvl="2" eaLnBrk="1" hangingPunct="1">
              <a:defRPr/>
            </a:pPr>
            <a:r>
              <a:rPr lang="en-US" sz="1200" dirty="0"/>
              <a:t>Proposed General Fund Offerings Needed is $1,247,146</a:t>
            </a:r>
          </a:p>
          <a:p>
            <a:pPr lvl="2" eaLnBrk="1" hangingPunct="1">
              <a:defRPr/>
            </a:pPr>
            <a:r>
              <a:rPr lang="en-US" sz="1200" dirty="0"/>
              <a:t>Increase is $148,530 over last year General Fund Offerings Needed budget</a:t>
            </a:r>
          </a:p>
          <a:p>
            <a:pPr lvl="2" eaLnBrk="1" hangingPunct="1">
              <a:defRPr/>
            </a:pPr>
            <a:r>
              <a:rPr lang="en-US" sz="1200" dirty="0"/>
              <a:t>The increase is 41% over the last congregation CBP estimate</a:t>
            </a:r>
          </a:p>
          <a:p>
            <a:pPr lvl="2" eaLnBrk="1" hangingPunct="1">
              <a:defRPr/>
            </a:pPr>
            <a:r>
              <a:rPr lang="en-US" sz="1200" dirty="0"/>
              <a:t>The increase is 13.5% over the FY21 budget</a:t>
            </a:r>
          </a:p>
          <a:p>
            <a:pPr lvl="2" eaLnBrk="1" hangingPunct="1">
              <a:defRPr/>
            </a:pPr>
            <a:r>
              <a:rPr lang="en-US" sz="1200" dirty="0"/>
              <a:t>As of 11/30/2020 the General Fund is running a $49,201 deficit</a:t>
            </a:r>
          </a:p>
          <a:p>
            <a:pPr lvl="2" eaLnBrk="1" hangingPunct="1">
              <a:defRPr/>
            </a:pPr>
            <a:r>
              <a:rPr lang="en-US" sz="1200" dirty="0"/>
              <a:t>The FY22 budget could be significantly altered in </a:t>
            </a:r>
            <a:r>
              <a:rPr lang="en-US" sz="1200"/>
              <a:t>the spring</a:t>
            </a:r>
            <a:endParaRPr lang="en-US" sz="1200" dirty="0"/>
          </a:p>
          <a:p>
            <a:pPr eaLnBrk="1" hangingPunct="1">
              <a:defRPr/>
            </a:pPr>
            <a:r>
              <a:rPr lang="en-US" sz="2400" dirty="0"/>
              <a:t>Please give the CBP proposals prayerful consideration</a:t>
            </a:r>
          </a:p>
          <a:p>
            <a:pPr eaLnBrk="1" hangingPunct="1">
              <a:defRPr/>
            </a:pPr>
            <a:r>
              <a:rPr lang="en-US" sz="2400" dirty="0"/>
              <a:t>An increase in offerings will be needed to maintain our current program without spending reserve funds</a:t>
            </a:r>
          </a:p>
        </p:txBody>
      </p:sp>
      <p:pic>
        <p:nvPicPr>
          <p:cNvPr id="2" name="Slide 8">
            <a:hlinkClick r:id="" action="ppaction://media"/>
            <a:extLst>
              <a:ext uri="{FF2B5EF4-FFF2-40B4-BE49-F238E27FC236}">
                <a16:creationId xmlns:a16="http://schemas.microsoft.com/office/drawing/2014/main" id="{DFB2F3AD-DBF9-43C7-AB28-AAB15D57AF0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52971" y="608511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0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4000"/>
              <a:t>Congregation Action</a:t>
            </a:r>
          </a:p>
        </p:txBody>
      </p:sp>
      <p:sp>
        <p:nvSpPr>
          <p:cNvPr id="17411" name="Line 3"/>
          <p:cNvSpPr>
            <a:spLocks noChangeShapeType="1"/>
          </p:cNvSpPr>
          <p:nvPr/>
        </p:nvSpPr>
        <p:spPr bwMode="auto">
          <a:xfrm>
            <a:off x="457200" y="1219200"/>
            <a:ext cx="8305800" cy="0"/>
          </a:xfrm>
          <a:prstGeom prst="line">
            <a:avLst/>
          </a:prstGeom>
          <a:noFill/>
          <a:ln w="9525">
            <a:solidFill>
              <a:schemeClr val="tx1"/>
            </a:solidFill>
            <a:round/>
            <a:headEnd/>
            <a:tailEnd/>
          </a:ln>
        </p:spPr>
        <p:txBody>
          <a:bodyPr/>
          <a:lstStyle/>
          <a:p>
            <a:endParaRPr lang="en-US"/>
          </a:p>
        </p:txBody>
      </p:sp>
      <p:sp>
        <p:nvSpPr>
          <p:cNvPr id="17412" name="Rectangle 4"/>
          <p:cNvSpPr>
            <a:spLocks noGrp="1" noChangeArrowheads="1"/>
          </p:cNvSpPr>
          <p:nvPr>
            <p:ph type="body" idx="1"/>
          </p:nvPr>
        </p:nvSpPr>
        <p:spPr>
          <a:xfrm>
            <a:off x="152400" y="1447800"/>
            <a:ext cx="8686800" cy="4678363"/>
          </a:xfrm>
        </p:spPr>
        <p:txBody>
          <a:bodyPr/>
          <a:lstStyle/>
          <a:p>
            <a:pPr marL="609600" indent="-609600" eaLnBrk="1" hangingPunct="1">
              <a:buFontTx/>
              <a:buNone/>
            </a:pPr>
            <a:r>
              <a:rPr lang="en-US" altLang="en-US" dirty="0"/>
              <a:t>  The Cooperative Budget Process:</a:t>
            </a:r>
          </a:p>
          <a:p>
            <a:pPr marL="609600" indent="-609600" eaLnBrk="1" hangingPunct="1">
              <a:buFontTx/>
              <a:buNone/>
            </a:pPr>
            <a:endParaRPr lang="en-US" altLang="en-US" sz="800" dirty="0"/>
          </a:p>
          <a:p>
            <a:pPr marL="990600" lvl="1" indent="-533400" eaLnBrk="1" hangingPunct="1">
              <a:buFontTx/>
              <a:buAutoNum type="arabicPeriod"/>
            </a:pPr>
            <a:r>
              <a:rPr lang="en-US" altLang="en-US" sz="2400" dirty="0"/>
              <a:t>Review the needs and the proposed budget</a:t>
            </a:r>
          </a:p>
          <a:p>
            <a:pPr marL="990600" lvl="1" indent="-533400" eaLnBrk="1" hangingPunct="1">
              <a:buFontTx/>
              <a:buAutoNum type="arabicPeriod"/>
            </a:pPr>
            <a:endParaRPr lang="en-US" altLang="en-US" sz="800" dirty="0"/>
          </a:p>
          <a:p>
            <a:pPr marL="990600" lvl="1" indent="-533400" eaLnBrk="1" hangingPunct="1">
              <a:buFontTx/>
              <a:buAutoNum type="arabicPeriod"/>
            </a:pPr>
            <a:r>
              <a:rPr lang="en-US" altLang="en-US" sz="2400" dirty="0"/>
              <a:t>Review last year’s congregational estimate and the total actual offering (available from the GBO)</a:t>
            </a:r>
          </a:p>
          <a:p>
            <a:pPr marL="990600" lvl="1" indent="-533400" eaLnBrk="1" hangingPunct="1">
              <a:buFontTx/>
              <a:buAutoNum type="arabicPeriod"/>
            </a:pPr>
            <a:endParaRPr lang="en-US" altLang="en-US" sz="800" dirty="0"/>
          </a:p>
          <a:p>
            <a:pPr marL="990600" lvl="1" indent="-533400" eaLnBrk="1" hangingPunct="1">
              <a:buFontTx/>
              <a:buAutoNum type="arabicPeriod"/>
            </a:pPr>
            <a:r>
              <a:rPr lang="en-US" altLang="en-US" sz="2400" dirty="0"/>
              <a:t>Prayerfully determine your congregation’s estimated offering to the CLC General Budget (Your CBP figure)</a:t>
            </a:r>
          </a:p>
          <a:p>
            <a:pPr marL="990600" lvl="1" indent="-533400" eaLnBrk="1" hangingPunct="1">
              <a:buFontTx/>
              <a:buAutoNum type="arabicPeriod"/>
            </a:pPr>
            <a:endParaRPr lang="en-US" altLang="en-US" sz="800" dirty="0"/>
          </a:p>
          <a:p>
            <a:pPr marL="990600" lvl="1" indent="-533400" eaLnBrk="1" hangingPunct="1">
              <a:buFontTx/>
              <a:buAutoNum type="arabicPeriod"/>
            </a:pPr>
            <a:r>
              <a:rPr lang="en-US" altLang="en-US" sz="2400" dirty="0"/>
              <a:t>Send your estimate by March 15, 2021 to Pastor Michael Roehl as soon as possible (</a:t>
            </a:r>
            <a:r>
              <a:rPr lang="en-US" altLang="en-US" sz="2400" dirty="0">
                <a:hlinkClick r:id="rId5"/>
              </a:rPr>
              <a:t>mjroehl@bis.midco.net</a:t>
            </a:r>
            <a:r>
              <a:rPr lang="en-US" altLang="en-US" sz="2400" dirty="0"/>
              <a:t>) 701-425-5483</a:t>
            </a:r>
          </a:p>
        </p:txBody>
      </p:sp>
      <p:pic>
        <p:nvPicPr>
          <p:cNvPr id="2" name="Slide 9">
            <a:hlinkClick r:id="" action="ppaction://media"/>
            <a:extLst>
              <a:ext uri="{FF2B5EF4-FFF2-40B4-BE49-F238E27FC236}">
                <a16:creationId xmlns:a16="http://schemas.microsoft.com/office/drawing/2014/main" id="{300FB227-4BF9-48C7-961A-79759FA2283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29600" y="594836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5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Default Desig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3909</TotalTime>
  <Words>1057</Words>
  <Application>Microsoft Office PowerPoint</Application>
  <PresentationFormat>On-screen Show (4:3)</PresentationFormat>
  <Paragraphs>101</Paragraphs>
  <Slides>9</Slides>
  <Notes>8</Notes>
  <HiddenSlides>0</HiddenSlides>
  <MMClips>8</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Default Design</vt:lpstr>
      <vt:lpstr>CHURCH OF THE LUTHERAN CONFESSION</vt:lpstr>
      <vt:lpstr>The CLC Operating Budget</vt:lpstr>
      <vt:lpstr>The CLC Auxiliary Funds</vt:lpstr>
      <vt:lpstr>Historical CBP Offerings and Budget</vt:lpstr>
      <vt:lpstr>CLC Proposed Budget For FY2022</vt:lpstr>
      <vt:lpstr>The CLC Operating Budget Summary</vt:lpstr>
      <vt:lpstr>PowerPoint Presentation</vt:lpstr>
      <vt:lpstr>CBP Budget Proposal Summary</vt:lpstr>
      <vt:lpstr>Congregation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OF THE LUTHERAN CONFESSION</dc:title>
  <dc:creator>pradichel</dc:creator>
  <cp:lastModifiedBy>Sherm Carstensen</cp:lastModifiedBy>
  <cp:revision>289</cp:revision>
  <cp:lastPrinted>2020-12-04T00:02:30Z</cp:lastPrinted>
  <dcterms:created xsi:type="dcterms:W3CDTF">2005-12-30T04:01:34Z</dcterms:created>
  <dcterms:modified xsi:type="dcterms:W3CDTF">2020-12-30T20:46:23Z</dcterms:modified>
</cp:coreProperties>
</file>