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Lst>
  <p:sldSz cy="6858000" cx="12192000"/>
  <p:notesSz cx="6858000" cy="9144000"/>
  <p:embeddedFontLst>
    <p:embeddedFont>
      <p:font typeface="Corsiva"/>
      <p:regular r:id="rId124"/>
      <p:bold r:id="rId125"/>
      <p:italic r:id="rId126"/>
      <p:boldItalic r:id="rId127"/>
    </p:embeddedFont>
    <p:embeddedFont>
      <p:font typeface="Caveat"/>
      <p:regular r:id="rId128"/>
      <p:bold r:id="rId129"/>
    </p:embeddedFont>
    <p:embeddedFont>
      <p:font typeface="Lobster"/>
      <p:regular r:id="rId130"/>
    </p:embeddedFont>
    <p:embeddedFont>
      <p:font typeface="Libre Franklin Medium"/>
      <p:regular r:id="rId131"/>
      <p:bold r:id="rId132"/>
      <p:italic r:id="rId133"/>
      <p:boldItalic r:id="rId134"/>
    </p:embeddedFont>
    <p:embeddedFont>
      <p:font typeface="Quattrocento Sans"/>
      <p:regular r:id="rId135"/>
      <p:bold r:id="rId136"/>
      <p:italic r:id="rId137"/>
      <p:boldItalic r:id="rId138"/>
    </p:embeddedFont>
    <p:embeddedFont>
      <p:font typeface="Arial Black"/>
      <p:regular r:id="rId139"/>
    </p:embeddedFont>
    <p:embeddedFont>
      <p:font typeface="Cambria Math"/>
      <p:regular r:id="rId1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16">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13CCD9-CEC2-49D5-9280-46033C00DD51}">
  <a:tblStyle styleId="{7713CCD9-CEC2-49D5-9280-46033C00DD5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16"/>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Caveat-bold.fntdata"/><Relationship Id="rId128" Type="http://schemas.openxmlformats.org/officeDocument/2006/relationships/font" Target="fonts/Caveat-regular.fntdata"/><Relationship Id="rId127" Type="http://schemas.openxmlformats.org/officeDocument/2006/relationships/font" Target="fonts/Corsiva-boldItalic.fntdata"/><Relationship Id="rId126" Type="http://schemas.openxmlformats.org/officeDocument/2006/relationships/font" Target="fonts/Corsiva-italic.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Corsiva-bold.fntdata"/><Relationship Id="rId29" Type="http://schemas.openxmlformats.org/officeDocument/2006/relationships/slide" Target="slides/slide23.xml"/><Relationship Id="rId124" Type="http://schemas.openxmlformats.org/officeDocument/2006/relationships/font" Target="fonts/Corsiva-regular.fntdata"/><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0" Type="http://schemas.openxmlformats.org/officeDocument/2006/relationships/font" Target="fonts/CambriaMath-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ArialBlack-regular.fntdata"/><Relationship Id="rId138" Type="http://schemas.openxmlformats.org/officeDocument/2006/relationships/font" Target="fonts/QuattrocentoSans-boldItalic.fntdata"/><Relationship Id="rId137" Type="http://schemas.openxmlformats.org/officeDocument/2006/relationships/font" Target="fonts/QuattrocentoSans-italic.fntdata"/><Relationship Id="rId132" Type="http://schemas.openxmlformats.org/officeDocument/2006/relationships/font" Target="fonts/LibreFranklinMedium-bold.fntdata"/><Relationship Id="rId131" Type="http://schemas.openxmlformats.org/officeDocument/2006/relationships/font" Target="fonts/LibreFranklinMedium-regular.fntdata"/><Relationship Id="rId130" Type="http://schemas.openxmlformats.org/officeDocument/2006/relationships/font" Target="fonts/Lobster-regular.fntdata"/><Relationship Id="rId136" Type="http://schemas.openxmlformats.org/officeDocument/2006/relationships/font" Target="fonts/QuattrocentoSans-bold.fntdata"/><Relationship Id="rId135" Type="http://schemas.openxmlformats.org/officeDocument/2006/relationships/font" Target="fonts/QuattrocentoSans-regular.fntdata"/><Relationship Id="rId134" Type="http://schemas.openxmlformats.org/officeDocument/2006/relationships/font" Target="fonts/LibreFranklinMedium-boldItalic.fntdata"/><Relationship Id="rId133" Type="http://schemas.openxmlformats.org/officeDocument/2006/relationships/font" Target="fonts/LibreFranklinMedium-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3" name="Google Shape;1213;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http://www.immanuelmankato.org/discover/documents/luthers-small-catechism/apostles%E2%80%99-creed#overlay-context=USER</a:t>
            </a:r>
            <a:endParaRPr/>
          </a:p>
        </p:txBody>
      </p:sp>
      <p:sp>
        <p:nvSpPr>
          <p:cNvPr id="1220" name="Google Shape;1220;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9" name="Google Shape;1229;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0" name="Google Shape;1240;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7" name="Google Shape;1257;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1" name="Google Shape;1271;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9" name="Google Shape;1279;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a:solidFill>
                  <a:schemeClr val="dk1"/>
                </a:solidFill>
                <a:latin typeface="Calibri"/>
                <a:ea typeface="Calibri"/>
                <a:cs typeface="Calibri"/>
                <a:sym typeface="Calibri"/>
              </a:rPr>
              <a:t>Map 1.1 "The Ancient Near East, 4000-1000 B.C.E.“  </a:t>
            </a:r>
            <a:r>
              <a:rPr lang="en-US"/>
              <a:t>http://web.cocc.edu/cagatucci/classes/hum213/Maps/Maps2HistoryAncient.htm</a:t>
            </a:r>
            <a:endParaRPr/>
          </a:p>
          <a:p>
            <a:pPr indent="0" lvl="0" marL="0" rtl="0" algn="l">
              <a:spcBef>
                <a:spcPts val="0"/>
              </a:spcBef>
              <a:spcAft>
                <a:spcPts val="0"/>
              </a:spcAft>
              <a:buNone/>
            </a:pPr>
            <a:r>
              <a:t/>
            </a:r>
            <a:endParaRPr/>
          </a:p>
        </p:txBody>
      </p:sp>
      <p:sp>
        <p:nvSpPr>
          <p:cNvPr id="171" name="Google Shape;17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5" name="Google Shape;1285;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1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1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0" name="Google Shape;1300;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1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5" name="Google Shape;1305;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5" name="Google Shape;1315;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0" name="Google Shape;1320;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http://www.twcenter.net/forums/showthread.php?698253-Research-thread-Imperial-Roman-Army</a:t>
            </a:r>
            <a:endParaRPr/>
          </a:p>
          <a:p>
            <a:pPr indent="0" lvl="0" marL="0" rtl="0" algn="l">
              <a:spcBef>
                <a:spcPts val="0"/>
              </a:spcBef>
              <a:spcAft>
                <a:spcPts val="0"/>
              </a:spcAft>
              <a:buNone/>
            </a:pPr>
            <a:r>
              <a:t/>
            </a:r>
            <a:endParaRPr/>
          </a:p>
        </p:txBody>
      </p:sp>
      <p:sp>
        <p:nvSpPr>
          <p:cNvPr id="602" name="Google Shape;60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http://www.stnicholascenter.org/pages/bishop-of-myra/</a:t>
            </a:r>
            <a:endParaRPr/>
          </a:p>
        </p:txBody>
      </p:sp>
      <p:sp>
        <p:nvSpPr>
          <p:cNvPr id="799" name="Google Shape;79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 name="Google Shape;86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http://www.sfx.com.my/index.php/sacraments </a:t>
            </a:r>
            <a:endParaRPr/>
          </a:p>
        </p:txBody>
      </p:sp>
      <p:sp>
        <p:nvSpPr>
          <p:cNvPr id="895" name="Google Shape;895;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2" name="Google Shape;93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rPr>
              <a:t>‹#›</a:t>
            </a:fld>
            <a:endParaRPr b="0" i="0" sz="1800" u="none" cap="none" strike="noStrike">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http://www.ourcatholicprayers.com/prayers-for-souls-in-purgatory.html</a:t>
            </a:r>
            <a:endParaRPr/>
          </a:p>
        </p:txBody>
      </p:sp>
      <p:sp>
        <p:nvSpPr>
          <p:cNvPr id="973" name="Google Shape;97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http://www.catholicity.com/prayer/rosary.html</a:t>
            </a:r>
            <a:endParaRPr/>
          </a:p>
        </p:txBody>
      </p:sp>
      <p:sp>
        <p:nvSpPr>
          <p:cNvPr id="995" name="Google Shape;99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2" name="Google Shape;100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3" name="Google Shape;102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0" name="Google Shape;103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8" name="Google Shape;103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6" name="Google Shape;104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2" name="Google Shape;1052;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9" name="Google Shape;105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6" name="Google Shape;106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edit</a:t>
            </a:r>
            <a:endParaRPr/>
          </a:p>
        </p:txBody>
      </p:sp>
      <p:sp>
        <p:nvSpPr>
          <p:cNvPr id="134" name="Google Shape;13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1" name="Google Shape;1101;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6" name="Google Shape;1106;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2" name="Google Shape;1142;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0" name="Google Shape;115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6" name="Google Shape;115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4" name="Google Shape;116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1" name="Google Shape;1171;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1" name="Google Shape;1191;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6" name="Google Shape;120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EAF6"/>
            </a:gs>
            <a:gs pos="74000">
              <a:srgbClr val="B3D1EC"/>
            </a:gs>
            <a:gs pos="83000">
              <a:srgbClr val="B3D1EC"/>
            </a:gs>
            <a:gs pos="100000">
              <a:srgbClr val="CCE0F2"/>
            </a:gs>
          </a:gsLst>
          <a:lin ang="5400000" scaled="0"/>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0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05.jpg"/><Relationship Id="rId4" Type="http://schemas.openxmlformats.org/officeDocument/2006/relationships/image" Target="../media/image110.png"/><Relationship Id="rId5" Type="http://schemas.openxmlformats.org/officeDocument/2006/relationships/hyperlink" Target="http://lutherantacoma.com/quartet/" TargetMode="External"/><Relationship Id="rId6" Type="http://schemas.openxmlformats.org/officeDocument/2006/relationships/hyperlink" Target="http://lutherantacoma.com/quartet/" TargetMode="External"/><Relationship Id="rId7" Type="http://schemas.openxmlformats.org/officeDocument/2006/relationships/hyperlink" Target="http://lutherantacoma.com/quartet/" TargetMode="External"/><Relationship Id="rId8" Type="http://schemas.openxmlformats.org/officeDocument/2006/relationships/image" Target="../media/image11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15.jpg"/><Relationship Id="rId4" Type="http://schemas.openxmlformats.org/officeDocument/2006/relationships/slide" Target="/ppt/slides/slide1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3.png"/><Relationship Id="rId4" Type="http://schemas.openxmlformats.org/officeDocument/2006/relationships/slide" Target="/ppt/slides/slide1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1" Type="http://schemas.openxmlformats.org/officeDocument/2006/relationships/hyperlink" Target="https://lexloiz.wordpress.com/category/martin-luther/" TargetMode="External"/><Relationship Id="rId10" Type="http://schemas.openxmlformats.org/officeDocument/2006/relationships/slide" Target="/ppt/slides/slide25.xml"/><Relationship Id="rId13" Type="http://schemas.openxmlformats.org/officeDocument/2006/relationships/slide" Target="/ppt/slides/slide22.xml"/><Relationship Id="rId12" Type="http://schemas.openxmlformats.org/officeDocument/2006/relationships/slide" Target="/ppt/slides/slide27.xml"/><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hyperlink" Target="https://answersingenesis.org/genesis/garden-of-eden/" TargetMode="External"/><Relationship Id="rId4" Type="http://schemas.openxmlformats.org/officeDocument/2006/relationships/slide" Target="/ppt/slides/slide11.xml"/><Relationship Id="rId9" Type="http://schemas.openxmlformats.org/officeDocument/2006/relationships/slide" Target="/ppt/slides/slide20.xml"/><Relationship Id="rId15" Type="http://schemas.openxmlformats.org/officeDocument/2006/relationships/slide" Target="/ppt/slides/slide12.xml"/><Relationship Id="rId14" Type="http://schemas.openxmlformats.org/officeDocument/2006/relationships/hyperlink" Target="http://www.history.com/news/history-lists/category/mesopotamia" TargetMode="External"/><Relationship Id="rId5" Type="http://schemas.openxmlformats.org/officeDocument/2006/relationships/hyperlink" Target="http://estudiobiblia.blogspot.com/2015/04/devarim-1-mensaje-para-la-nueva.html" TargetMode="External"/><Relationship Id="rId6" Type="http://schemas.openxmlformats.org/officeDocument/2006/relationships/hyperlink" Target="http://estudiobiblia.blogspot.com/2015/04/devarim-1-mensaje-para-la-nueva.html" TargetMode="External"/><Relationship Id="rId7" Type="http://schemas.openxmlformats.org/officeDocument/2006/relationships/slide" Target="/ppt/slides/slide14.xml"/><Relationship Id="rId8" Type="http://schemas.openxmlformats.org/officeDocument/2006/relationships/hyperlink" Target="http://www.panoramio.com/photo/2384732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slide" Target="/ppt/slides/slide109.xml"/><Relationship Id="rId5" Type="http://schemas.openxmlformats.org/officeDocument/2006/relationships/image" Target="../media/image8.jpg"/></Relationships>
</file>

<file path=ppt/slides/_rels/slide110.xml.rels><?xml version="1.0" encoding="UTF-8" standalone="yes"?><Relationships xmlns="http://schemas.openxmlformats.org/package/2006/relationships"><Relationship Id="rId11" Type="http://schemas.openxmlformats.org/officeDocument/2006/relationships/slide" Target="/ppt/slides/slide29.xml"/><Relationship Id="rId10" Type="http://schemas.openxmlformats.org/officeDocument/2006/relationships/hyperlink" Target="http://www.greatmilitarybattles.com/html/the_battle_of_cynoscephalae.html" TargetMode="External"/><Relationship Id="rId13" Type="http://schemas.openxmlformats.org/officeDocument/2006/relationships/slide" Target="/ppt/slides/slide30.xml"/><Relationship Id="rId12" Type="http://schemas.openxmlformats.org/officeDocument/2006/relationships/hyperlink" Target="http://www.twcenter.net/forums/showthread.php?698253-Research-thread-Imperial-Roman-Army" TargetMode="External"/><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hyperlink" Target="http://www.history.com/" TargetMode="External"/><Relationship Id="rId4" Type="http://schemas.openxmlformats.org/officeDocument/2006/relationships/slide" Target="/ppt/slides/slide23.xml"/><Relationship Id="rId9" Type="http://schemas.openxmlformats.org/officeDocument/2006/relationships/slide" Target="/ppt/slides/slide28.xml"/><Relationship Id="rId15" Type="http://schemas.openxmlformats.org/officeDocument/2006/relationships/slide" Target="/ppt/slides/slide33.xml"/><Relationship Id="rId14" Type="http://schemas.openxmlformats.org/officeDocument/2006/relationships/hyperlink" Target="http://www.bbc.co.uk/schools/primaryhistory/romans/defence_of_britain/" TargetMode="External"/><Relationship Id="rId5" Type="http://schemas.openxmlformats.org/officeDocument/2006/relationships/slide" Target="/ppt/slides/slide18.xml"/><Relationship Id="rId6" Type="http://schemas.openxmlformats.org/officeDocument/2006/relationships/slide" Target="/ppt/slides/slide23.xml"/><Relationship Id="rId7" Type="http://schemas.openxmlformats.org/officeDocument/2006/relationships/hyperlink" Target="http://www.biblicalarchaeology.org/daily/people-cultures-in-the-bible/jesus-historical-jesus/herods-death-jesus-birth-and-a-lunar-eclipse/" TargetMode="External"/><Relationship Id="rId8" Type="http://schemas.openxmlformats.org/officeDocument/2006/relationships/slide" Target="/ppt/slides/slide26.xml"/></Relationships>
</file>

<file path=ppt/slides/_rels/slide111.xml.rels><?xml version="1.0" encoding="UTF-8" standalone="yes"?><Relationships xmlns="http://schemas.openxmlformats.org/package/2006/relationships"><Relationship Id="rId11" Type="http://schemas.openxmlformats.org/officeDocument/2006/relationships/hyperlink" Target="http://www.socialstudiesforkids.com/wwww/world/circusmaximusdef.htm" TargetMode="External"/><Relationship Id="rId10" Type="http://schemas.openxmlformats.org/officeDocument/2006/relationships/slide" Target="/ppt/slides/slide37.xml"/><Relationship Id="rId13" Type="http://schemas.openxmlformats.org/officeDocument/2006/relationships/hyperlink" Target="http://hoyenhistoria.blogspot.com/2015/09/september-4-today-is-anniversary-of.html" TargetMode="External"/><Relationship Id="rId12" Type="http://schemas.openxmlformats.org/officeDocument/2006/relationships/slide" Target="/ppt/slides/slide38.xml"/><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hyperlink" Target="http://www.roman-empire.net/" TargetMode="External"/><Relationship Id="rId4" Type="http://schemas.openxmlformats.org/officeDocument/2006/relationships/slide" Target="/ppt/slides/slide34.xml"/><Relationship Id="rId9" Type="http://schemas.openxmlformats.org/officeDocument/2006/relationships/hyperlink" Target="http://www.militar.org.ua/foro/search.php?keywords=roman+formation" TargetMode="External"/><Relationship Id="rId15" Type="http://schemas.openxmlformats.org/officeDocument/2006/relationships/hyperlink" Target="http://www.uhdwallpapers.org/2014/01/roman-forum.html" TargetMode="External"/><Relationship Id="rId14" Type="http://schemas.openxmlformats.org/officeDocument/2006/relationships/slide" Target="/ppt/slides/slide39.xml"/><Relationship Id="rId17" Type="http://schemas.openxmlformats.org/officeDocument/2006/relationships/slide" Target="/ppt/slides/slide40.xml"/><Relationship Id="rId16" Type="http://schemas.openxmlformats.org/officeDocument/2006/relationships/hyperlink" Target="http://www.uhdwallpapers.org/2014/01/roman-forum.html" TargetMode="External"/><Relationship Id="rId5" Type="http://schemas.openxmlformats.org/officeDocument/2006/relationships/hyperlink" Target="http://www.atlasobscura.com/articles/the-beautiful-network-of-ancient-roman-roads" TargetMode="External"/><Relationship Id="rId19" Type="http://schemas.openxmlformats.org/officeDocument/2006/relationships/slide" Target="/ppt/slides/slide43.xml"/><Relationship Id="rId6" Type="http://schemas.openxmlformats.org/officeDocument/2006/relationships/slide" Target="/ppt/slides/slide31.xml"/><Relationship Id="rId18" Type="http://schemas.openxmlformats.org/officeDocument/2006/relationships/hyperlink" Target="http://free.messianicbible.com/holiday/tisha-bav-the-temple-and-the-remedy-for-baseless-hatred/#overlay" TargetMode="External"/><Relationship Id="rId7" Type="http://schemas.openxmlformats.org/officeDocument/2006/relationships/hyperlink" Target="https://christianbibletours.org/travel-guide/interactive-map" TargetMode="External"/><Relationship Id="rId8" Type="http://schemas.openxmlformats.org/officeDocument/2006/relationships/slide" Target="/ppt/slides/slide32.xml"/></Relationships>
</file>

<file path=ppt/slides/_rels/slide112.xml.rels><?xml version="1.0" encoding="UTF-8" standalone="yes"?><Relationships xmlns="http://schemas.openxmlformats.org/package/2006/relationships"><Relationship Id="rId11" Type="http://schemas.openxmlformats.org/officeDocument/2006/relationships/slide" Target="/ppt/slides/slide50.xml"/><Relationship Id="rId10" Type="http://schemas.openxmlformats.org/officeDocument/2006/relationships/hyperlink" Target="http://www.pastoralcouncils.com/" TargetMode="External"/><Relationship Id="rId13" Type="http://schemas.openxmlformats.org/officeDocument/2006/relationships/slide" Target="/ppt/slides/slide51.xml"/><Relationship Id="rId12" Type="http://schemas.openxmlformats.org/officeDocument/2006/relationships/hyperlink" Target="http://poy.time.com/2013/12/11/person-of-the-year-pope-francis-the-peoples-pope/" TargetMode="External"/><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slide" Target="/ppt/slides/slide44.xml"/><Relationship Id="rId4" Type="http://schemas.openxmlformats.org/officeDocument/2006/relationships/hyperlink" Target="http://www.newadvent.org/fathers/0104.htm" TargetMode="External"/><Relationship Id="rId9" Type="http://schemas.openxmlformats.org/officeDocument/2006/relationships/hyperlink" Target="http://www.pastoralcouncils.com/bibliography/vatican-documents/synod-1987/" TargetMode="External"/><Relationship Id="rId15" Type="http://schemas.openxmlformats.org/officeDocument/2006/relationships/hyperlink" Target="http://kids.britannica.com/elementary/art-87545" TargetMode="External"/><Relationship Id="rId14" Type="http://schemas.openxmlformats.org/officeDocument/2006/relationships/hyperlink" Target="http://kids.britannica.com/elementary/art-87545" TargetMode="External"/><Relationship Id="rId16" Type="http://schemas.openxmlformats.org/officeDocument/2006/relationships/slide" Target="/ppt/slides/slide52.xml"/><Relationship Id="rId5" Type="http://schemas.openxmlformats.org/officeDocument/2006/relationships/slide" Target="/ppt/slides/slide45.xml"/><Relationship Id="rId6" Type="http://schemas.openxmlformats.org/officeDocument/2006/relationships/hyperlink" Target="https://www.flickr.com/photos/paullew/4161791191" TargetMode="External"/><Relationship Id="rId7" Type="http://schemas.openxmlformats.org/officeDocument/2006/relationships/hyperlink" Target="https://www.flickr.com/photos/paullew/" TargetMode="External"/><Relationship Id="rId8" Type="http://schemas.openxmlformats.org/officeDocument/2006/relationships/slide" Target="/ppt/slides/slide46.xml"/></Relationships>
</file>

<file path=ppt/slides/_rels/slide113.xml.rels><?xml version="1.0" encoding="UTF-8" standalone="yes"?><Relationships xmlns="http://schemas.openxmlformats.org/package/2006/relationships"><Relationship Id="rId11" Type="http://schemas.openxmlformats.org/officeDocument/2006/relationships/hyperlink" Target="https://commons.wikimedia.org/wiki/Commons:Licensing" TargetMode="External"/><Relationship Id="rId10" Type="http://schemas.openxmlformats.org/officeDocument/2006/relationships/hyperlink" Target="https://commons.wikimedia.org/wiki/File:PopeGregoryIX.jpg" TargetMode="External"/><Relationship Id="rId13" Type="http://schemas.openxmlformats.org/officeDocument/2006/relationships/hyperlink" Target="http://www.trueorthodoxy.org/heretics_roman_catholics_pope_as_christ.shtml" TargetMode="External"/><Relationship Id="rId12" Type="http://schemas.openxmlformats.org/officeDocument/2006/relationships/slide" Target="/ppt/slides/slide55.xml"/><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hyperlink" Target="https://commons.wikimedia.org/wiki/File:Couronnement_de_Louis_Ier_le_Pieux.jpg" TargetMode="External"/><Relationship Id="rId4" Type="http://schemas.openxmlformats.org/officeDocument/2006/relationships/hyperlink" Target="https://commons.wikimedia.org/wiki/Commons:Licensing" TargetMode="External"/><Relationship Id="rId9" Type="http://schemas.openxmlformats.org/officeDocument/2006/relationships/slide" Target="/ppt/slides/slide54.xml"/><Relationship Id="rId15" Type="http://schemas.openxmlformats.org/officeDocument/2006/relationships/hyperlink" Target="https://www.flickr.com/photos/ufomania/23629094920" TargetMode="External"/><Relationship Id="rId14" Type="http://schemas.openxmlformats.org/officeDocument/2006/relationships/slide" Target="/ppt/slides/slide55.xml"/><Relationship Id="rId17" Type="http://schemas.openxmlformats.org/officeDocument/2006/relationships/slide" Target="/ppt/slides/slide58.xml"/><Relationship Id="rId16" Type="http://schemas.openxmlformats.org/officeDocument/2006/relationships/hyperlink" Target="https://www.flickr.com/photos/ufomania/" TargetMode="External"/><Relationship Id="rId5" Type="http://schemas.openxmlformats.org/officeDocument/2006/relationships/slide" Target="/ppt/slides/slide53.xml"/><Relationship Id="rId6" Type="http://schemas.openxmlformats.org/officeDocument/2006/relationships/hyperlink" Target="http://www.exclassics.com/foxe/foxe103.gif" TargetMode="External"/><Relationship Id="rId7" Type="http://schemas.openxmlformats.org/officeDocument/2006/relationships/hyperlink" Target="http://laverdadvslamentira.blogspot.com/2014/02/como-surgio-el-sacerdocio.html" TargetMode="External"/><Relationship Id="rId8" Type="http://schemas.openxmlformats.org/officeDocument/2006/relationships/hyperlink" Target="http://www.exclassics.com/foxe/foxeills.htm" TargetMode="External"/></Relationships>
</file>

<file path=ppt/slides/_rels/slide114.xml.rels><?xml version="1.0" encoding="UTF-8" standalone="yes"?><Relationships xmlns="http://schemas.openxmlformats.org/package/2006/relationships"><Relationship Id="rId11" Type="http://schemas.openxmlformats.org/officeDocument/2006/relationships/hyperlink" Target="http://www.ourcatholicprayers.com/prayers-for-souls-in-purgatory.html" TargetMode="External"/><Relationship Id="rId10" Type="http://schemas.openxmlformats.org/officeDocument/2006/relationships/slide" Target="/ppt/slides/slide64.xml"/><Relationship Id="rId13" Type="http://schemas.openxmlformats.org/officeDocument/2006/relationships/hyperlink" Target="http://www.historylearningsite.co.uk/medieval-england/the-medieval-church/" TargetMode="External"/><Relationship Id="rId12" Type="http://schemas.openxmlformats.org/officeDocument/2006/relationships/slide" Target="/ppt/slides/slide65.xml"/><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hyperlink" Target="http://www.christian-history.org/martin-luther.html" TargetMode="External"/><Relationship Id="rId4" Type="http://schemas.openxmlformats.org/officeDocument/2006/relationships/slide" Target="/ppt/slides/slide60.xml"/><Relationship Id="rId9" Type="http://schemas.openxmlformats.org/officeDocument/2006/relationships/hyperlink" Target="http://faculty.cua.edu/pennington/Canon%20Law/ShortHistoryCanonLaw.htm" TargetMode="External"/><Relationship Id="rId15" Type="http://schemas.openxmlformats.org/officeDocument/2006/relationships/slide" Target="/ppt/slides/slide63.xml"/><Relationship Id="rId14" Type="http://schemas.openxmlformats.org/officeDocument/2006/relationships/slide" Target="/ppt/slides/slide66.xml"/><Relationship Id="rId5" Type="http://schemas.openxmlformats.org/officeDocument/2006/relationships/hyperlink" Target="about:blank" TargetMode="External"/><Relationship Id="rId6" Type="http://schemas.openxmlformats.org/officeDocument/2006/relationships/slide" Target="/ppt/slides/slide62.xml"/><Relationship Id="rId7" Type="http://schemas.openxmlformats.org/officeDocument/2006/relationships/hyperlink" Target="http://www.historylearningsite.co.uk/medieval-england/the-lifestyle-of-medieval-peasants/" TargetMode="External"/><Relationship Id="rId8" Type="http://schemas.openxmlformats.org/officeDocument/2006/relationships/slide" Target="/ppt/slides/slide61.xml"/></Relationships>
</file>

<file path=ppt/slides/_rels/slide115.xml.rels><?xml version="1.0" encoding="UTF-8" standalone="yes"?><Relationships xmlns="http://schemas.openxmlformats.org/package/2006/relationships"><Relationship Id="rId11" Type="http://schemas.openxmlformats.org/officeDocument/2006/relationships/slide" Target="/ppt/slides/slide73.xml"/><Relationship Id="rId10" Type="http://schemas.openxmlformats.org/officeDocument/2006/relationships/slide" Target="/ppt/slides/slide72.xml"/><Relationship Id="rId13" Type="http://schemas.openxmlformats.org/officeDocument/2006/relationships/slide" Target="/ppt/slides/slide74.xml"/><Relationship Id="rId12" Type="http://schemas.openxmlformats.org/officeDocument/2006/relationships/hyperlink" Target="http://www.projectwittenberg.org/pub/resources/text/wittenberg/wittenberg-luther.html" TargetMode="External"/><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hyperlink" Target="http://www.catholicity.com/prayer/rosary.html" TargetMode="External"/><Relationship Id="rId4" Type="http://schemas.openxmlformats.org/officeDocument/2006/relationships/slide" Target="/ppt/slides/slide68.xml"/><Relationship Id="rId9" Type="http://schemas.openxmlformats.org/officeDocument/2006/relationships/hyperlink" Target="http://www.mrdowling.com/703-plague.html" TargetMode="External"/><Relationship Id="rId5" Type="http://schemas.openxmlformats.org/officeDocument/2006/relationships/slide" Target="/ppt/slides/slide69.xml"/><Relationship Id="rId6" Type="http://schemas.openxmlformats.org/officeDocument/2006/relationships/hyperlink" Target="http://www.nairaland.com/372231/pope-leo-x-most-infamous" TargetMode="External"/><Relationship Id="rId7" Type="http://schemas.openxmlformats.org/officeDocument/2006/relationships/slide" Target="/ppt/slides/slide70.xml"/><Relationship Id="rId8" Type="http://schemas.openxmlformats.org/officeDocument/2006/relationships/slide" Target="/ppt/slides/slide71.xml"/></Relationships>
</file>

<file path=ppt/slides/_rels/slide116.xml.rels><?xml version="1.0" encoding="UTF-8" standalone="yes"?><Relationships xmlns="http://schemas.openxmlformats.org/package/2006/relationships"><Relationship Id="rId11" Type="http://schemas.openxmlformats.org/officeDocument/2006/relationships/slide" Target="/ppt/slides/slide92.xml"/><Relationship Id="rId10" Type="http://schemas.openxmlformats.org/officeDocument/2006/relationships/hyperlink" Target="https://commons.wikimedia.org/wiki/Commons:Licensing" TargetMode="External"/><Relationship Id="rId13" Type="http://schemas.openxmlformats.org/officeDocument/2006/relationships/slide" Target="/ppt/slides/slide97.xml"/><Relationship Id="rId12" Type="http://schemas.openxmlformats.org/officeDocument/2006/relationships/hyperlink" Target="http://www.francke-halle.de/wir-ueber-uns.html" TargetMode="External"/><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hyperlink" Target="https://en.wikipedia.org/wiki/Last_Judgement_(Lochner)" TargetMode="External"/><Relationship Id="rId4" Type="http://schemas.openxmlformats.org/officeDocument/2006/relationships/hyperlink" Target="https://commons.wikimedia.org/wiki/Commons:Licensing" TargetMode="External"/><Relationship Id="rId9" Type="http://schemas.openxmlformats.org/officeDocument/2006/relationships/hyperlink" Target="https://commons.wikimedia.org/wiki/File:Wartburg19001.jpg" TargetMode="External"/><Relationship Id="rId15" Type="http://schemas.openxmlformats.org/officeDocument/2006/relationships/hyperlink" Target="http://www.museeprotestant.org/en/notice/martin-luther-and-music/" TargetMode="External"/><Relationship Id="rId14" Type="http://schemas.openxmlformats.org/officeDocument/2006/relationships/hyperlink" Target="http://www.museeprotestant.org/wp-content/uploads/2013/12/0000002612L.jpg" TargetMode="External"/><Relationship Id="rId16" Type="http://schemas.openxmlformats.org/officeDocument/2006/relationships/slide" Target="/ppt/slides/slide99.xml"/><Relationship Id="rId5" Type="http://schemas.openxmlformats.org/officeDocument/2006/relationships/slide" Target="/ppt/slides/slide76.xml"/><Relationship Id="rId6" Type="http://schemas.openxmlformats.org/officeDocument/2006/relationships/hyperlink" Target="http://law2.umkc.edu/faculty/projects/ftrials/luther/lutherhome.html" TargetMode="External"/><Relationship Id="rId7" Type="http://schemas.openxmlformats.org/officeDocument/2006/relationships/slide" Target="/ppt/slides/slide88.xml"/><Relationship Id="rId8" Type="http://schemas.openxmlformats.org/officeDocument/2006/relationships/slide" Target="/ppt/slides/slide9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hyperlink" Target="http://www.apostolictheology.org/2009/11/picture-of-true-preaching.html" TargetMode="External"/><Relationship Id="rId4" Type="http://schemas.openxmlformats.org/officeDocument/2006/relationships/slide" Target="/ppt/slides/slide106.xml"/><Relationship Id="rId5" Type="http://schemas.openxmlformats.org/officeDocument/2006/relationships/hyperlink" Target="http://www.lutheran-resources.org/Luther_rose.htm" TargetMode="External"/><Relationship Id="rId6" Type="http://schemas.openxmlformats.org/officeDocument/2006/relationships/slide" Target="/ppt/slides/slide107.xml"/><Relationship Id="rId7" Type="http://schemas.openxmlformats.org/officeDocument/2006/relationships/slide" Target="/ppt/slides/slide104.xml"/><Relationship Id="rId8" Type="http://schemas.openxmlformats.org/officeDocument/2006/relationships/hyperlink" Target="http://www.faithfacts.org/christ-and-the-culture/the-bible-and-governmen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slide" Target="/ppt/slides/slide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6.jpg"/><Relationship Id="rId5"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11.jpg"/><Relationship Id="rId5" Type="http://schemas.openxmlformats.org/officeDocument/2006/relationships/slide" Target="/ppt/slides/slide10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0.jpg"/><Relationship Id="rId5" Type="http://schemas.openxmlformats.org/officeDocument/2006/relationships/image" Target="../media/image6.jpg"/><Relationship Id="rId6"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0.jpg"/><Relationship Id="rId5" Type="http://schemas.openxmlformats.org/officeDocument/2006/relationships/image" Target="../media/image6.jpg"/><Relationship Id="rId6" Type="http://schemas.openxmlformats.org/officeDocument/2006/relationships/image" Target="../media/image15.jpg"/><Relationship Id="rId7"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17.jpg"/><Relationship Id="rId5" Type="http://schemas.openxmlformats.org/officeDocument/2006/relationships/slide" Target="/ppt/slides/slide1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9.jpg"/><Relationship Id="rId5" Type="http://schemas.openxmlformats.org/officeDocument/2006/relationships/image" Target="../media/image3.jpg"/><Relationship Id="rId6" Type="http://schemas.openxmlformats.org/officeDocument/2006/relationships/slide" Target="/ppt/slides/slide1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slide" Target="/ppt/slides/slide10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21.jpg"/><Relationship Id="rId9" Type="http://schemas.openxmlformats.org/officeDocument/2006/relationships/slide" Target="/ppt/slides/slide110.xml"/><Relationship Id="rId5" Type="http://schemas.openxmlformats.org/officeDocument/2006/relationships/image" Target="../media/image24.jpg"/><Relationship Id="rId6" Type="http://schemas.openxmlformats.org/officeDocument/2006/relationships/image" Target="../media/image15.jpg"/><Relationship Id="rId7" Type="http://schemas.openxmlformats.org/officeDocument/2006/relationships/image" Target="../media/image6.jpg"/><Relationship Id="rId8" Type="http://schemas.openxmlformats.org/officeDocument/2006/relationships/slide" Target="/ppt/slides/slide1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4.jpg"/><Relationship Id="rId6" Type="http://schemas.openxmlformats.org/officeDocument/2006/relationships/image" Target="../media/image15.jpg"/><Relationship Id="rId7" Type="http://schemas.openxmlformats.org/officeDocument/2006/relationships/image" Target="../media/image6.jpg"/><Relationship Id="rId8" Type="http://schemas.openxmlformats.org/officeDocument/2006/relationships/slide" Target="/ppt/slides/slide10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slide" Target="/ppt/slides/slide110.xml"/><Relationship Id="rId4" Type="http://schemas.openxmlformats.org/officeDocument/2006/relationships/image" Target="../media/image43.png"/><Relationship Id="rId5" Type="http://schemas.openxmlformats.org/officeDocument/2006/relationships/slide" Target="/ppt/slides/slide10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39.jpg"/><Relationship Id="rId5" Type="http://schemas.openxmlformats.org/officeDocument/2006/relationships/slide" Target="/ppt/slides/slide1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jpg"/><Relationship Id="rId4" Type="http://schemas.openxmlformats.org/officeDocument/2006/relationships/slide" Target="/ppt/slides/slide10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36.jpg"/><Relationship Id="rId6" Type="http://schemas.openxmlformats.org/officeDocument/2006/relationships/slide" Target="/ppt/slides/slide1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slide" Target="/ppt/slides/slide29.xml"/><Relationship Id="rId4" Type="http://schemas.openxmlformats.org/officeDocument/2006/relationships/image" Target="../media/image48.jpg"/><Relationship Id="rId5" Type="http://schemas.openxmlformats.org/officeDocument/2006/relationships/image" Target="../media/image47.jpg"/><Relationship Id="rId6" Type="http://schemas.openxmlformats.org/officeDocument/2006/relationships/slide" Target="/ppt/slides/slide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gif"/><Relationship Id="rId4" Type="http://schemas.openxmlformats.org/officeDocument/2006/relationships/slide" Target="/ppt/slides/slide1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61.gif"/><Relationship Id="rId5" Type="http://schemas.openxmlformats.org/officeDocument/2006/relationships/image" Target="../media/image50.png"/><Relationship Id="rId6" Type="http://schemas.openxmlformats.org/officeDocument/2006/relationships/slide" Target="/ppt/slides/slide1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jpg"/><Relationship Id="rId4" Type="http://schemas.openxmlformats.org/officeDocument/2006/relationships/image" Target="../media/image44.png"/><Relationship Id="rId5" Type="http://schemas.openxmlformats.org/officeDocument/2006/relationships/slide" Target="/ppt/slides/slide1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jpg"/><Relationship Id="rId4" Type="http://schemas.openxmlformats.org/officeDocument/2006/relationships/slide" Target="/ppt/slides/slide1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0.jpg"/><Relationship Id="rId4" Type="http://schemas.openxmlformats.org/officeDocument/2006/relationships/slide" Target="/ppt/slides/slide1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0.jpg"/><Relationship Id="rId4" Type="http://schemas.openxmlformats.org/officeDocument/2006/relationships/image" Target="../media/image21.jpg"/><Relationship Id="rId9" Type="http://schemas.openxmlformats.org/officeDocument/2006/relationships/image" Target="../media/image56.jpg"/><Relationship Id="rId5" Type="http://schemas.openxmlformats.org/officeDocument/2006/relationships/image" Target="../media/image24.jpg"/><Relationship Id="rId6" Type="http://schemas.openxmlformats.org/officeDocument/2006/relationships/image" Target="../media/image15.jpg"/><Relationship Id="rId7" Type="http://schemas.openxmlformats.org/officeDocument/2006/relationships/image" Target="../media/image6.jpg"/><Relationship Id="rId8"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2.jpg"/><Relationship Id="rId4" Type="http://schemas.openxmlformats.org/officeDocument/2006/relationships/slide" Target="/ppt/slides/slide1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9.jpg"/><Relationship Id="rId4" Type="http://schemas.openxmlformats.org/officeDocument/2006/relationships/slide" Target="/ppt/slides/slide1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5.jpg"/><Relationship Id="rId4" Type="http://schemas.openxmlformats.org/officeDocument/2006/relationships/slide" Target="/ppt/slides/slide1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4.jpg"/><Relationship Id="rId4" Type="http://schemas.openxmlformats.org/officeDocument/2006/relationships/slide" Target="/ppt/slides/slide1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0.jpg"/><Relationship Id="rId4" Type="http://schemas.openxmlformats.org/officeDocument/2006/relationships/image" Target="../media/image21.jpg"/><Relationship Id="rId10" Type="http://schemas.openxmlformats.org/officeDocument/2006/relationships/image" Target="../media/image55.png"/><Relationship Id="rId9" Type="http://schemas.openxmlformats.org/officeDocument/2006/relationships/image" Target="../media/image65.jpg"/><Relationship Id="rId5" Type="http://schemas.openxmlformats.org/officeDocument/2006/relationships/image" Target="../media/image24.jpg"/><Relationship Id="rId6" Type="http://schemas.openxmlformats.org/officeDocument/2006/relationships/image" Target="../media/image15.jpg"/><Relationship Id="rId7" Type="http://schemas.openxmlformats.org/officeDocument/2006/relationships/image" Target="../media/image6.jpg"/><Relationship Id="rId8"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9.jpg"/><Relationship Id="rId4" Type="http://schemas.openxmlformats.org/officeDocument/2006/relationships/slide" Target="/ppt/slides/slide1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4.jpg"/><Relationship Id="rId4" Type="http://schemas.openxmlformats.org/officeDocument/2006/relationships/slide" Target="/ppt/slides/slide1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8.jpg"/><Relationship Id="rId4" Type="http://schemas.openxmlformats.org/officeDocument/2006/relationships/slide" Target="/ppt/slides/slide1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3.jpg"/><Relationship Id="rId4" Type="http://schemas.openxmlformats.org/officeDocument/2006/relationships/slide" Target="/ppt/slides/slide1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6.jpg"/><Relationship Id="rId4" Type="http://schemas.openxmlformats.org/officeDocument/2006/relationships/slide" Target="/ppt/slides/slide1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1.jpg"/><Relationship Id="rId4" Type="http://schemas.openxmlformats.org/officeDocument/2006/relationships/slide" Target="/ppt/slides/slide1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7.jpg"/><Relationship Id="rId4" Type="http://schemas.openxmlformats.org/officeDocument/2006/relationships/slide" Target="/ppt/slides/slide1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2.jpg"/><Relationship Id="rId4" Type="http://schemas.openxmlformats.org/officeDocument/2006/relationships/slide" Target="/ppt/slides/slide1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6.jpg"/><Relationship Id="rId4" Type="http://schemas.openxmlformats.org/officeDocument/2006/relationships/slide" Target="/ppt/slides/slide1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8.jpg"/><Relationship Id="rId4" Type="http://schemas.openxmlformats.org/officeDocument/2006/relationships/image" Target="../media/image71.jpg"/><Relationship Id="rId5" Type="http://schemas.openxmlformats.org/officeDocument/2006/relationships/slide" Target="/ppt/slides/slide113.xml"/><Relationship Id="rId6" Type="http://schemas.openxmlformats.org/officeDocument/2006/relationships/slide" Target="/ppt/slides/slide1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3.jpg"/><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8.jpg"/><Relationship Id="rId4" Type="http://schemas.openxmlformats.org/officeDocument/2006/relationships/slide" Target="/ppt/slides/slide1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4.jpg"/><Relationship Id="rId4" Type="http://schemas.openxmlformats.org/officeDocument/2006/relationships/slide" Target="/ppt/slides/slide1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4.jpg"/><Relationship Id="rId4" Type="http://schemas.openxmlformats.org/officeDocument/2006/relationships/image" Target="../media/image80.jpg"/><Relationship Id="rId5" Type="http://schemas.openxmlformats.org/officeDocument/2006/relationships/slide" Target="/ppt/slides/slide1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4.jpg"/><Relationship Id="rId4" Type="http://schemas.openxmlformats.org/officeDocument/2006/relationships/image" Target="../media/image77.jpg"/><Relationship Id="rId5" Type="http://schemas.openxmlformats.org/officeDocument/2006/relationships/slide" Target="/ppt/slides/slide1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4.jpg"/><Relationship Id="rId4" Type="http://schemas.openxmlformats.org/officeDocument/2006/relationships/slide" Target="/ppt/slides/slide1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20.jpg"/><Relationship Id="rId4" Type="http://schemas.openxmlformats.org/officeDocument/2006/relationships/image" Target="../media/image21.jpg"/><Relationship Id="rId10" Type="http://schemas.openxmlformats.org/officeDocument/2006/relationships/slide" Target="/ppt/slides/slide114.xml"/><Relationship Id="rId9" Type="http://schemas.openxmlformats.org/officeDocument/2006/relationships/image" Target="../media/image56.jpg"/><Relationship Id="rId5" Type="http://schemas.openxmlformats.org/officeDocument/2006/relationships/image" Target="../media/image24.jpg"/><Relationship Id="rId6" Type="http://schemas.openxmlformats.org/officeDocument/2006/relationships/image" Target="../media/image15.jpg"/><Relationship Id="rId7" Type="http://schemas.openxmlformats.org/officeDocument/2006/relationships/image" Target="../media/image6.jpg"/><Relationship Id="rId8" Type="http://schemas.openxmlformats.org/officeDocument/2006/relationships/image" Target="../media/image3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4.jpg"/><Relationship Id="rId4" Type="http://schemas.openxmlformats.org/officeDocument/2006/relationships/image" Target="../media/image84.jpg"/><Relationship Id="rId5" Type="http://schemas.openxmlformats.org/officeDocument/2006/relationships/slide" Target="/ppt/slides/slide1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5.jpg"/><Relationship Id="rId4" Type="http://schemas.openxmlformats.org/officeDocument/2006/relationships/image" Target="../media/image24.jpg"/><Relationship Id="rId5" Type="http://schemas.openxmlformats.org/officeDocument/2006/relationships/slide" Target="/ppt/slides/slide1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0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3.png"/><Relationship Id="rId4" Type="http://schemas.openxmlformats.org/officeDocument/2006/relationships/slide" Target="/ppt/slides/slide1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7.jpg"/><Relationship Id="rId4" Type="http://schemas.openxmlformats.org/officeDocument/2006/relationships/slide" Target="/ppt/slides/slide1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slide" Target="/ppt/slides/slide1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6.png"/><Relationship Id="rId4" Type="http://schemas.openxmlformats.org/officeDocument/2006/relationships/slide" Target="/ppt/slides/slide1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02.png"/><Relationship Id="rId4" Type="http://schemas.openxmlformats.org/officeDocument/2006/relationships/slide" Target="/ppt/slides/slide1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8.jpg"/><Relationship Id="rId4" Type="http://schemas.openxmlformats.org/officeDocument/2006/relationships/slide" Target="/ppt/slides/slide1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5.jpg"/><Relationship Id="rId4" Type="http://schemas.openxmlformats.org/officeDocument/2006/relationships/slide" Target="/ppt/slides/slide1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5.jpg"/><Relationship Id="rId4" Type="http://schemas.openxmlformats.org/officeDocument/2006/relationships/slide" Target="/ppt/slides/slide1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9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9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89.jpg"/><Relationship Id="rId4" Type="http://schemas.openxmlformats.org/officeDocument/2006/relationships/slide" Target="/ppt/slides/slide1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01.jpg"/><Relationship Id="rId4" Type="http://schemas.openxmlformats.org/officeDocument/2006/relationships/slide" Target="/ppt/slides/slide1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0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13.jpg"/><Relationship Id="rId4" Type="http://schemas.openxmlformats.org/officeDocument/2006/relationships/slide" Target="/ppt/slides/slide1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06.jpg"/><Relationship Id="rId4" Type="http://schemas.openxmlformats.org/officeDocument/2006/relationships/image" Target="../media/image99.jpg"/><Relationship Id="rId5" Type="http://schemas.openxmlformats.org/officeDocument/2006/relationships/image" Target="../media/image65.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11.jpg"/><Relationship Id="rId4" Type="http://schemas.openxmlformats.org/officeDocument/2006/relationships/slide" Target="/ppt/slides/slide1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1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7.jpg"/><Relationship Id="rId4" Type="http://schemas.openxmlformats.org/officeDocument/2006/relationships/slide" Target="/ppt/slides/slide11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ctrTitle"/>
          </p:nvPr>
        </p:nvSpPr>
        <p:spPr>
          <a:xfrm>
            <a:off x="1524000" y="289168"/>
            <a:ext cx="9144000" cy="193352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Why do you call yourself Lutheran?</a:t>
            </a:r>
            <a:endParaRPr/>
          </a:p>
        </p:txBody>
      </p:sp>
      <p:sp>
        <p:nvSpPr>
          <p:cNvPr id="89" name="Google Shape;89;p13"/>
          <p:cNvSpPr txBox="1"/>
          <p:nvPr/>
        </p:nvSpPr>
        <p:spPr>
          <a:xfrm>
            <a:off x="4009292" y="2434994"/>
            <a:ext cx="44735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Martin Luther,  A.D. 1483-1546 </a:t>
            </a:r>
            <a:endParaRPr/>
          </a:p>
        </p:txBody>
      </p:sp>
      <p:pic>
        <p:nvPicPr>
          <p:cNvPr id="90" name="Google Shape;90;p13"/>
          <p:cNvPicPr preferRelativeResize="0"/>
          <p:nvPr/>
        </p:nvPicPr>
        <p:blipFill rotWithShape="1">
          <a:blip r:embed="rId3">
            <a:alphaModFix/>
          </a:blip>
          <a:srcRect b="0" l="0" r="0" t="0"/>
          <a:stretch/>
        </p:blipFill>
        <p:spPr>
          <a:xfrm>
            <a:off x="4405583" y="3052688"/>
            <a:ext cx="3084576" cy="35356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roman-empire-with europe.bmp" id="163" name="Google Shape;163;p22"/>
          <p:cNvPicPr preferRelativeResize="0"/>
          <p:nvPr/>
        </p:nvPicPr>
        <p:blipFill rotWithShape="1">
          <a:blip r:embed="rId3">
            <a:alphaModFix/>
          </a:blip>
          <a:srcRect b="0" l="0" r="0" t="0"/>
          <a:stretch/>
        </p:blipFill>
        <p:spPr>
          <a:xfrm>
            <a:off x="836762" y="2152771"/>
            <a:ext cx="10503598" cy="4618282"/>
          </a:xfrm>
          <a:prstGeom prst="rect">
            <a:avLst/>
          </a:prstGeom>
          <a:noFill/>
          <a:ln>
            <a:noFill/>
          </a:ln>
        </p:spPr>
      </p:pic>
      <p:sp>
        <p:nvSpPr>
          <p:cNvPr id="164" name="Google Shape;164;p22"/>
          <p:cNvSpPr/>
          <p:nvPr/>
        </p:nvSpPr>
        <p:spPr>
          <a:xfrm>
            <a:off x="5903183" y="1483696"/>
            <a:ext cx="484187" cy="942505"/>
          </a:xfrm>
          <a:prstGeom prst="downArrow">
            <a:avLst>
              <a:gd fmla="val 50000" name="adj1"/>
              <a:gd fmla="val 50000" name="adj2"/>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22"/>
          <p:cNvSpPr txBox="1"/>
          <p:nvPr/>
        </p:nvSpPr>
        <p:spPr>
          <a:xfrm>
            <a:off x="1139483" y="313396"/>
            <a:ext cx="102009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7030A0"/>
                </a:solidFill>
                <a:latin typeface="Calibri"/>
                <a:ea typeface="Calibri"/>
                <a:cs typeface="Calibri"/>
                <a:sym typeface="Calibri"/>
              </a:rPr>
              <a:t>On a world map  “Western” culture came from this region -- the “Cradle of Western Civilization.” Can you see why the Roman roads were critical?</a:t>
            </a:r>
            <a:endParaRPr/>
          </a:p>
        </p:txBody>
      </p:sp>
      <p:sp>
        <p:nvSpPr>
          <p:cNvPr id="166" name="Google Shape;166;p22"/>
          <p:cNvSpPr/>
          <p:nvPr/>
        </p:nvSpPr>
        <p:spPr>
          <a:xfrm>
            <a:off x="4861040" y="2185676"/>
            <a:ext cx="2452500" cy="20466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22"/>
          <p:cNvSpPr/>
          <p:nvPr/>
        </p:nvSpPr>
        <p:spPr>
          <a:xfrm>
            <a:off x="3413731" y="3696817"/>
            <a:ext cx="2973639" cy="861115"/>
          </a:xfrm>
          <a:prstGeom prst="bentUpArrow">
            <a:avLst>
              <a:gd fmla="val 32803"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12"/>
          <p:cNvSpPr txBox="1"/>
          <p:nvPr/>
        </p:nvSpPr>
        <p:spPr>
          <a:xfrm>
            <a:off x="854440" y="1663909"/>
            <a:ext cx="10328223"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a:solidFill>
                  <a:schemeClr val="dk1"/>
                </a:solidFill>
                <a:latin typeface="Calibri"/>
                <a:ea typeface="Calibri"/>
                <a:cs typeface="Calibri"/>
                <a:sym typeface="Calibri"/>
              </a:rPr>
              <a:t>“Now the ones who recognize the estate of marriage are those who firmly believe that God himself instituted it, … But the greatest good in married life, that which makes all suffering and labor worthwhile, is that God grants offspring and commands that they be brought up to worship and serve him.</a:t>
            </a:r>
            <a:endParaRPr/>
          </a:p>
          <a:p>
            <a:pPr indent="0" lvl="0" marL="0" marR="0" rtl="0" algn="l">
              <a:spcBef>
                <a:spcPts val="0"/>
              </a:spcBef>
              <a:spcAft>
                <a:spcPts val="0"/>
              </a:spcAft>
              <a:buNone/>
            </a:pPr>
            <a:r>
              <a:t/>
            </a:r>
            <a:endParaRPr i="1" sz="2000">
              <a:solidFill>
                <a:schemeClr val="dk1"/>
              </a:solidFill>
              <a:latin typeface="Calibri"/>
              <a:ea typeface="Calibri"/>
              <a:cs typeface="Calibri"/>
              <a:sym typeface="Calibri"/>
            </a:endParaRPr>
          </a:p>
          <a:p>
            <a:pPr indent="0" lvl="0" marL="0" marR="0" rtl="0" algn="l">
              <a:spcBef>
                <a:spcPts val="0"/>
              </a:spcBef>
              <a:spcAft>
                <a:spcPts val="0"/>
              </a:spcAft>
              <a:buNone/>
            </a:pPr>
            <a:r>
              <a:rPr i="1" lang="en-US" sz="2000">
                <a:solidFill>
                  <a:schemeClr val="dk1"/>
                </a:solidFill>
                <a:latin typeface="Calibri"/>
                <a:ea typeface="Calibri"/>
                <a:cs typeface="Calibri"/>
                <a:sym typeface="Calibri"/>
              </a:rPr>
              <a:t> In all the world this is the noblest and most precious work, because to God there can be nothing dearer than the salvation of souls. Now since we are all duty bound to suffer death, if need be, that we might bring a single soul to God, you can see how rich the estate of marriage is in good works…. Most certainly father and mother are apostles, bishops, and priests to their children, for it is they who make them acquainted with the gospel.</a:t>
            </a:r>
            <a:endParaRPr/>
          </a:p>
          <a:p>
            <a:pPr indent="0" lvl="0" marL="0" marR="0" rtl="0" algn="l">
              <a:spcBef>
                <a:spcPts val="0"/>
              </a:spcBef>
              <a:spcAft>
                <a:spcPts val="0"/>
              </a:spcAft>
              <a:buNone/>
            </a:pPr>
            <a:r>
              <a:t/>
            </a:r>
            <a:endParaRPr i="1" sz="2000">
              <a:solidFill>
                <a:schemeClr val="dk1"/>
              </a:solidFill>
              <a:latin typeface="Calibri"/>
              <a:ea typeface="Calibri"/>
              <a:cs typeface="Calibri"/>
              <a:sym typeface="Calibri"/>
            </a:endParaRPr>
          </a:p>
          <a:p>
            <a:pPr indent="0" lvl="0" marL="0" marR="0" rtl="0" algn="l">
              <a:spcBef>
                <a:spcPts val="0"/>
              </a:spcBef>
              <a:spcAft>
                <a:spcPts val="0"/>
              </a:spcAft>
              <a:buNone/>
            </a:pPr>
            <a:r>
              <a:rPr i="1" lang="en-US" sz="2000">
                <a:solidFill>
                  <a:schemeClr val="dk1"/>
                </a:solidFill>
                <a:latin typeface="Calibri"/>
                <a:ea typeface="Calibri"/>
                <a:cs typeface="Calibri"/>
                <a:sym typeface="Calibri"/>
              </a:rPr>
              <a:t> In short, there is no greater or nobler authority on earth than that of parents over their children, for this authority is both spiritual and temporal. Whoever teaches the gospel to another is truly his apostle and bishop… See therefore how good and great is God’s work and ordinance!”</a:t>
            </a:r>
            <a:endParaRPr sz="2000">
              <a:solidFill>
                <a:schemeClr val="dk1"/>
              </a:solidFill>
              <a:latin typeface="Calibri"/>
              <a:ea typeface="Calibri"/>
              <a:cs typeface="Calibri"/>
              <a:sym typeface="Calibri"/>
            </a:endParaRPr>
          </a:p>
        </p:txBody>
      </p:sp>
      <p:sp>
        <p:nvSpPr>
          <p:cNvPr id="1216" name="Google Shape;1216;p112"/>
          <p:cNvSpPr txBox="1"/>
          <p:nvPr/>
        </p:nvSpPr>
        <p:spPr>
          <a:xfrm>
            <a:off x="1514007" y="324711"/>
            <a:ext cx="966865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070C0"/>
                </a:solidFill>
                <a:latin typeface="Calibri"/>
                <a:ea typeface="Calibri"/>
                <a:cs typeface="Calibri"/>
                <a:sym typeface="Calibri"/>
              </a:rPr>
              <a:t>From Luther’s pen we find clear instruction regarding God’s attitude toward marriage.</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13"/>
          <p:cNvSpPr txBox="1"/>
          <p:nvPr/>
        </p:nvSpPr>
        <p:spPr>
          <a:xfrm>
            <a:off x="1988235" y="2610245"/>
            <a:ext cx="83421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t>
            </a:r>
            <a:endParaRPr/>
          </a:p>
        </p:txBody>
      </p:sp>
      <p:pic>
        <p:nvPicPr>
          <p:cNvPr id="1223" name="Google Shape;1223;p113"/>
          <p:cNvPicPr preferRelativeResize="0"/>
          <p:nvPr/>
        </p:nvPicPr>
        <p:blipFill rotWithShape="1">
          <a:blip r:embed="rId3">
            <a:alphaModFix/>
          </a:blip>
          <a:srcRect b="0" l="0" r="0" t="0"/>
          <a:stretch/>
        </p:blipFill>
        <p:spPr>
          <a:xfrm>
            <a:off x="320333" y="2180492"/>
            <a:ext cx="2857500" cy="3810000"/>
          </a:xfrm>
          <a:prstGeom prst="rect">
            <a:avLst/>
          </a:prstGeom>
          <a:noFill/>
          <a:ln>
            <a:noFill/>
          </a:ln>
        </p:spPr>
      </p:pic>
      <p:sp>
        <p:nvSpPr>
          <p:cNvPr id="1224" name="Google Shape;1224;p113"/>
          <p:cNvSpPr/>
          <p:nvPr/>
        </p:nvSpPr>
        <p:spPr>
          <a:xfrm>
            <a:off x="3713871" y="1431790"/>
            <a:ext cx="2771335" cy="1448973"/>
          </a:xfrm>
          <a:prstGeom prst="wedgeEllipseCallout">
            <a:avLst>
              <a:gd fmla="val -76163" name="adj1"/>
              <a:gd fmla="val 48908"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As the head of the family should teach it in a simple way to his household</a:t>
            </a:r>
            <a:endParaRPr/>
          </a:p>
        </p:txBody>
      </p:sp>
      <p:sp>
        <p:nvSpPr>
          <p:cNvPr id="1225" name="Google Shape;1225;p113"/>
          <p:cNvSpPr txBox="1"/>
          <p:nvPr/>
        </p:nvSpPr>
        <p:spPr>
          <a:xfrm>
            <a:off x="1645920" y="600793"/>
            <a:ext cx="815926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70C0"/>
                </a:solidFill>
                <a:latin typeface="Calibri"/>
                <a:ea typeface="Calibri"/>
                <a:cs typeface="Calibri"/>
                <a:sym typeface="Calibri"/>
              </a:rPr>
              <a:t>Luther's Explanation to the Second Article of the Apostles’ Creed is a wonderful summary of the gospel of Jesus. </a:t>
            </a:r>
            <a:endParaRPr/>
          </a:p>
        </p:txBody>
      </p:sp>
      <p:sp>
        <p:nvSpPr>
          <p:cNvPr id="1226" name="Google Shape;1226;p113"/>
          <p:cNvSpPr txBox="1"/>
          <p:nvPr/>
        </p:nvSpPr>
        <p:spPr>
          <a:xfrm>
            <a:off x="3615396" y="2979577"/>
            <a:ext cx="7920111"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 believe that Jesus Christ, true God, begotten of the Father from eternity, and also true man, born of the virgin Mary, is my Lord.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He has redeemed me, a lost and condemned person, purchased and won me from all sin, from death, and from the power of the devil, not with gold or silver, but with His holy, precious blood and His innocent suffering and death.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He did this that I should be His very own, live under Him in His kingdom, and serve Him in eternal righteousness, innocence, and joy; just as He is risen from death, lives and reigns in eternity.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This is most certainly true.</a:t>
            </a:r>
            <a:endParaRPr sz="1800">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14"/>
          <p:cNvSpPr/>
          <p:nvPr/>
        </p:nvSpPr>
        <p:spPr>
          <a:xfrm>
            <a:off x="1997612" y="1027170"/>
            <a:ext cx="7484012" cy="470898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0070C0"/>
                </a:solidFill>
                <a:latin typeface="Calibri"/>
                <a:ea typeface="Calibri"/>
                <a:cs typeface="Calibri"/>
                <a:sym typeface="Calibri"/>
              </a:rPr>
              <a:t>Confessions of the Lutheran Church still in use today:</a:t>
            </a:r>
            <a:endParaRPr/>
          </a:p>
          <a:p>
            <a:pPr indent="0" lvl="0" marL="0" marR="0" rtl="0" algn="l">
              <a:spcBef>
                <a:spcPts val="0"/>
              </a:spcBef>
              <a:spcAft>
                <a:spcPts val="0"/>
              </a:spcAft>
              <a:buNone/>
            </a:pPr>
            <a:r>
              <a:t/>
            </a:r>
            <a:endParaRPr sz="2000">
              <a:solidFill>
                <a:srgbClr val="000000"/>
              </a:solidFill>
              <a:latin typeface="Calibri"/>
              <a:ea typeface="Calibri"/>
              <a:cs typeface="Calibri"/>
              <a:sym typeface="Calibri"/>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Apostles’ Creed</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Nicene Creed (A.D. 325)</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Athanasian Creed (A.D. 450)</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Luther’s Small Catechism (A.D. 1529)</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Luther’s Large Catechism (A.D 1529)</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Augsburg Confession (A.D. 1530)</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Apology (A.D 1530)</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Smalcald Articles (A.D 1537)</a:t>
            </a:r>
            <a:endParaRPr/>
          </a:p>
          <a:p>
            <a:pPr indent="-152400" lvl="0" marL="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The Formula of Concord (A.D 1577)</a:t>
            </a:r>
            <a:endParaRPr b="0" i="0" sz="2400">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15"/>
          <p:cNvSpPr txBox="1"/>
          <p:nvPr/>
        </p:nvSpPr>
        <p:spPr>
          <a:xfrm>
            <a:off x="1280160" y="2813538"/>
            <a:ext cx="8932985" cy="29546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Each Sunday, as new Lutheran congregations gathered to worship, they raised their voices in song. However, there were very few hymns at that time, as singing in the church had always been done by the clergy, and in Latin. Luther saw the great desire of the people to come “One and All, Rejoice.” He composed a hymnbook in German, many of which have been translated into our English language. Up next is his famous “hymn of the Reformation.”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7" name="Google Shape;1237;p115"/>
          <p:cNvSpPr txBox="1"/>
          <p:nvPr/>
        </p:nvSpPr>
        <p:spPr>
          <a:xfrm>
            <a:off x="1280160" y="849983"/>
            <a:ext cx="927061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070C0"/>
                </a:solidFill>
                <a:latin typeface="Calibri"/>
                <a:ea typeface="Calibri"/>
                <a:cs typeface="Calibri"/>
                <a:sym typeface="Calibri"/>
              </a:rPr>
              <a:t>Luther came to be known as the “Wittenberg Nightingale.”  We have him to thank for being able to raise our voices in praise during worship.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pic>
        <p:nvPicPr>
          <p:cNvPr id="1242" name="Google Shape;1242;p116"/>
          <p:cNvPicPr preferRelativeResize="0"/>
          <p:nvPr/>
        </p:nvPicPr>
        <p:blipFill rotWithShape="1">
          <a:blip r:embed="rId3">
            <a:alphaModFix/>
          </a:blip>
          <a:srcRect b="0" l="0" r="0" t="0"/>
          <a:stretch/>
        </p:blipFill>
        <p:spPr>
          <a:xfrm>
            <a:off x="4304714" y="374055"/>
            <a:ext cx="6994134" cy="6020592"/>
          </a:xfrm>
          <a:prstGeom prst="rect">
            <a:avLst/>
          </a:prstGeom>
          <a:noFill/>
          <a:ln>
            <a:noFill/>
          </a:ln>
        </p:spPr>
      </p:pic>
      <p:pic>
        <p:nvPicPr>
          <p:cNvPr id="1243" name="Google Shape;1243;p116"/>
          <p:cNvPicPr preferRelativeResize="0"/>
          <p:nvPr/>
        </p:nvPicPr>
        <p:blipFill rotWithShape="1">
          <a:blip r:embed="rId4">
            <a:alphaModFix/>
          </a:blip>
          <a:srcRect b="0" l="0" r="0" t="0"/>
          <a:stretch/>
        </p:blipFill>
        <p:spPr>
          <a:xfrm>
            <a:off x="309490" y="374054"/>
            <a:ext cx="3586583" cy="2017453"/>
          </a:xfrm>
          <a:prstGeom prst="rect">
            <a:avLst/>
          </a:prstGeom>
          <a:noFill/>
          <a:ln>
            <a:noFill/>
          </a:ln>
        </p:spPr>
      </p:pic>
      <p:sp>
        <p:nvSpPr>
          <p:cNvPr id="1244" name="Google Shape;1244;p116"/>
          <p:cNvSpPr txBox="1"/>
          <p:nvPr/>
        </p:nvSpPr>
        <p:spPr>
          <a:xfrm>
            <a:off x="597878" y="703384"/>
            <a:ext cx="34184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Ein’ Feste Burg</a:t>
            </a:r>
            <a:endParaRPr/>
          </a:p>
        </p:txBody>
      </p:sp>
      <p:sp>
        <p:nvSpPr>
          <p:cNvPr id="1245" name="Google Shape;1245;p116"/>
          <p:cNvSpPr txBox="1"/>
          <p:nvPr/>
        </p:nvSpPr>
        <p:spPr>
          <a:xfrm>
            <a:off x="211015" y="3024554"/>
            <a:ext cx="3805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hlink"/>
                </a:solidFill>
                <a:latin typeface="Calibri"/>
                <a:ea typeface="Calibri"/>
                <a:cs typeface="Calibri"/>
                <a:sym typeface="Calibri"/>
                <a:hlinkClick r:id="rId5"/>
              </a:rPr>
              <a:t>A Mighty </a:t>
            </a:r>
            <a:r>
              <a:rPr b="1" lang="en-US" sz="2400" u="sng">
                <a:solidFill>
                  <a:schemeClr val="hlink"/>
                </a:solidFill>
                <a:latin typeface="Calibri"/>
                <a:ea typeface="Calibri"/>
                <a:cs typeface="Calibri"/>
                <a:sym typeface="Calibri"/>
                <a:hlinkClick r:id="rId6"/>
              </a:rPr>
              <a:t>Fortress</a:t>
            </a:r>
            <a:r>
              <a:rPr lang="en-US" sz="2400" u="sng">
                <a:solidFill>
                  <a:schemeClr val="hlink"/>
                </a:solidFill>
                <a:latin typeface="Calibri"/>
                <a:ea typeface="Calibri"/>
                <a:cs typeface="Calibri"/>
                <a:sym typeface="Calibri"/>
                <a:hlinkClick r:id="rId7"/>
              </a:rPr>
              <a:t> is our God!</a:t>
            </a:r>
            <a:endParaRPr sz="2400">
              <a:solidFill>
                <a:schemeClr val="dk1"/>
              </a:solidFill>
              <a:latin typeface="Calibri"/>
              <a:ea typeface="Calibri"/>
              <a:cs typeface="Calibri"/>
              <a:sym typeface="Calibri"/>
            </a:endParaRPr>
          </a:p>
        </p:txBody>
      </p:sp>
      <p:sp>
        <p:nvSpPr>
          <p:cNvPr id="1246" name="Google Shape;1246;p116"/>
          <p:cNvSpPr txBox="1"/>
          <p:nvPr/>
        </p:nvSpPr>
        <p:spPr>
          <a:xfrm>
            <a:off x="11479237" y="6133514"/>
            <a:ext cx="5627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[57]</a:t>
            </a:r>
            <a:endParaRPr sz="1800">
              <a:solidFill>
                <a:schemeClr val="dk1"/>
              </a:solidFill>
              <a:latin typeface="Calibri"/>
              <a:ea typeface="Calibri"/>
              <a:cs typeface="Calibri"/>
              <a:sym typeface="Calibri"/>
            </a:endParaRPr>
          </a:p>
        </p:txBody>
      </p:sp>
      <p:pic>
        <p:nvPicPr>
          <p:cNvPr id="1247" name="Google Shape;1247;p116"/>
          <p:cNvPicPr preferRelativeResize="0"/>
          <p:nvPr/>
        </p:nvPicPr>
        <p:blipFill rotWithShape="1">
          <a:blip r:embed="rId8">
            <a:alphaModFix/>
          </a:blip>
          <a:srcRect b="0" l="0" r="0" t="0"/>
          <a:stretch/>
        </p:blipFill>
        <p:spPr>
          <a:xfrm>
            <a:off x="5791200" y="3166403"/>
            <a:ext cx="609600" cy="609600"/>
          </a:xfrm>
          <a:prstGeom prst="rect">
            <a:avLst/>
          </a:prstGeom>
          <a:noFill/>
          <a:ln>
            <a:noFill/>
          </a:ln>
        </p:spPr>
      </p:pic>
      <p:sp>
        <p:nvSpPr>
          <p:cNvPr id="1248" name="Google Shape;1248;p116"/>
          <p:cNvSpPr txBox="1"/>
          <p:nvPr/>
        </p:nvSpPr>
        <p:spPr>
          <a:xfrm>
            <a:off x="597878" y="3910818"/>
            <a:ext cx="2961248" cy="240065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About the performers</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The Lutheran Quartet is made of up of four siblings:</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 Ann Radcliffe, soprano</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 Gail Richardson, alto</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Rev. Bruce Naumann, tenor Rev. Paul Naumann, bass</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1"/>
                                        <p:tgtEl>
                                          <p:spTgt spid="1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1"/>
                                        <p:tgtEl>
                                          <p:spTgt spid="1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17"/>
          <p:cNvSpPr txBox="1"/>
          <p:nvPr/>
        </p:nvSpPr>
        <p:spPr>
          <a:xfrm>
            <a:off x="2391506" y="1355189"/>
            <a:ext cx="6710289"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Lord, keep us steadfast in Thy word,</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Curb Pope and Turk, and all that horde,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Who fain would hurl from off Thy throne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Christ Jesus, Thy beloved Son.</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Lord Jesus Christ, Thy power make known;</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For Thou art Lord of lords alone;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Defend Thy Christendom, that we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May evermore sing praise to Thee.</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O Comforter of priceless worth,</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Send peace and unity on earth;</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Support us in our final strife,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And lead us out of death to life.</a:t>
            </a:r>
            <a:endParaRPr/>
          </a:p>
        </p:txBody>
      </p:sp>
      <p:sp>
        <p:nvSpPr>
          <p:cNvPr id="1254" name="Google Shape;1254;p117"/>
          <p:cNvSpPr txBox="1"/>
          <p:nvPr/>
        </p:nvSpPr>
        <p:spPr>
          <a:xfrm>
            <a:off x="689316" y="323557"/>
            <a:ext cx="1067737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70C0"/>
                </a:solidFill>
                <a:latin typeface="Calibri"/>
                <a:ea typeface="Calibri"/>
                <a:cs typeface="Calibri"/>
                <a:sym typeface="Calibri"/>
              </a:rPr>
              <a:t>In 1543 Luther also published this hymn as “a children’s hymn to be sung against the arch-enemies of Christ and His Church”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18"/>
          <p:cNvSpPr txBox="1"/>
          <p:nvPr/>
        </p:nvSpPr>
        <p:spPr>
          <a:xfrm>
            <a:off x="98475" y="373860"/>
            <a:ext cx="12093600" cy="187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800">
                <a:solidFill>
                  <a:srgbClr val="0070C0"/>
                </a:solidFill>
                <a:latin typeface="Arial"/>
                <a:ea typeface="Arial"/>
                <a:cs typeface="Arial"/>
                <a:sym typeface="Arial"/>
              </a:rPr>
              <a:t>Martin Luther pointed the church back to the Savior in everything he</a:t>
            </a:r>
            <a:r>
              <a:rPr lang="en-US" sz="5800">
                <a:solidFill>
                  <a:srgbClr val="0070C0"/>
                </a:solidFill>
                <a:latin typeface="Arial"/>
                <a:ea typeface="Arial"/>
                <a:cs typeface="Arial"/>
                <a:sym typeface="Arial"/>
              </a:rPr>
              <a:t> </a:t>
            </a:r>
            <a:r>
              <a:rPr lang="en-US" sz="5800">
                <a:solidFill>
                  <a:srgbClr val="0070C0"/>
                </a:solidFill>
                <a:latin typeface="Arial"/>
                <a:ea typeface="Arial"/>
                <a:cs typeface="Arial"/>
                <a:sym typeface="Arial"/>
              </a:rPr>
              <a:t>preached and wrote and sang. </a:t>
            </a:r>
            <a:endParaRPr/>
          </a:p>
        </p:txBody>
      </p:sp>
      <p:pic>
        <p:nvPicPr>
          <p:cNvPr id="1260" name="Google Shape;1260;p118"/>
          <p:cNvPicPr preferRelativeResize="0"/>
          <p:nvPr/>
        </p:nvPicPr>
        <p:blipFill rotWithShape="1">
          <a:blip r:embed="rId3">
            <a:alphaModFix/>
          </a:blip>
          <a:srcRect b="0" l="0" r="0" t="0"/>
          <a:stretch/>
        </p:blipFill>
        <p:spPr>
          <a:xfrm>
            <a:off x="225085" y="2251297"/>
            <a:ext cx="11240085" cy="4299332"/>
          </a:xfrm>
          <a:prstGeom prst="rect">
            <a:avLst/>
          </a:prstGeom>
          <a:noFill/>
          <a:ln>
            <a:noFill/>
          </a:ln>
        </p:spPr>
      </p:pic>
      <p:sp>
        <p:nvSpPr>
          <p:cNvPr id="1261" name="Google Shape;1261;p118"/>
          <p:cNvSpPr txBox="1"/>
          <p:nvPr/>
        </p:nvSpPr>
        <p:spPr>
          <a:xfrm>
            <a:off x="11465171" y="6006905"/>
            <a:ext cx="6189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[55]</a:t>
            </a:r>
            <a:endParaRPr sz="1800">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19"/>
          <p:cNvSpPr txBox="1"/>
          <p:nvPr>
            <p:ph type="title"/>
          </p:nvPr>
        </p:nvSpPr>
        <p:spPr>
          <a:xfrm>
            <a:off x="720969" y="970036"/>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E4E79"/>
              </a:buClr>
              <a:buSzPts val="8010"/>
              <a:buFont typeface="Arial"/>
              <a:buNone/>
            </a:pPr>
            <a:r>
              <a:rPr lang="en-US" sz="7610">
                <a:solidFill>
                  <a:srgbClr val="1E4E79"/>
                </a:solidFill>
                <a:latin typeface="Arial"/>
                <a:ea typeface="Arial"/>
                <a:cs typeface="Arial"/>
                <a:sym typeface="Arial"/>
              </a:rPr>
              <a:t>How blest we Lutherans are to be his heirs!</a:t>
            </a:r>
            <a:br>
              <a:rPr lang="en-US" sz="3559">
                <a:solidFill>
                  <a:srgbClr val="1E4E79"/>
                </a:solidFill>
                <a:latin typeface="Arial"/>
                <a:ea typeface="Arial"/>
                <a:cs typeface="Arial"/>
                <a:sym typeface="Arial"/>
              </a:rPr>
            </a:br>
            <a:endParaRPr sz="3559"/>
          </a:p>
        </p:txBody>
      </p:sp>
      <p:pic>
        <p:nvPicPr>
          <p:cNvPr descr="Description Martin Luther seal.png" id="1267" name="Google Shape;1267;p119"/>
          <p:cNvPicPr preferRelativeResize="0"/>
          <p:nvPr/>
        </p:nvPicPr>
        <p:blipFill rotWithShape="1">
          <a:blip r:embed="rId3">
            <a:alphaModFix/>
          </a:blip>
          <a:srcRect b="0" l="0" r="0" t="0"/>
          <a:stretch/>
        </p:blipFill>
        <p:spPr>
          <a:xfrm>
            <a:off x="4253201" y="2601160"/>
            <a:ext cx="3451136" cy="3433880"/>
          </a:xfrm>
          <a:prstGeom prst="rect">
            <a:avLst/>
          </a:prstGeom>
          <a:noFill/>
          <a:ln>
            <a:noFill/>
          </a:ln>
        </p:spPr>
      </p:pic>
      <p:sp>
        <p:nvSpPr>
          <p:cNvPr id="1268" name="Google Shape;1268;p119"/>
          <p:cNvSpPr txBox="1"/>
          <p:nvPr/>
        </p:nvSpPr>
        <p:spPr>
          <a:xfrm>
            <a:off x="9829800" y="5665708"/>
            <a:ext cx="14067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[56]</a:t>
            </a:r>
            <a:endParaRPr sz="1800">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20"/>
          <p:cNvSpPr txBox="1"/>
          <p:nvPr>
            <p:ph idx="1" type="subTitle"/>
          </p:nvPr>
        </p:nvSpPr>
        <p:spPr>
          <a:xfrm>
            <a:off x="1524000" y="2136865"/>
            <a:ext cx="9144000" cy="1655762"/>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2400"/>
              <a:buNone/>
            </a:pPr>
            <a:r>
              <a:rPr lang="en-US"/>
              <a:t>One hundred years after Luther, philosopher Thomas Hobbes, whose ideas contributed to the American Declaration of Independence said, “The Papacy is not other than the Ghost of the deceased Roman Empire, sitting crowned upon the grave thereof. ”</a:t>
            </a:r>
            <a:br>
              <a:rPr lang="en-US"/>
            </a:br>
            <a:r>
              <a:rPr lang="en-US"/>
              <a:t>Thomas Hobbes (1588-1679), </a:t>
            </a:r>
            <a:r>
              <a:rPr i="1" lang="en-US"/>
              <a:t>Leviathan</a:t>
            </a:r>
            <a:endParaRPr/>
          </a:p>
        </p:txBody>
      </p:sp>
      <p:sp>
        <p:nvSpPr>
          <p:cNvPr id="1275" name="Google Shape;1275;p120"/>
          <p:cNvSpPr txBox="1"/>
          <p:nvPr>
            <p:ph type="ctrTitle"/>
          </p:nvPr>
        </p:nvSpPr>
        <p:spPr>
          <a:xfrm>
            <a:off x="1524000" y="1122363"/>
            <a:ext cx="9144000" cy="861182"/>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Footnote</a:t>
            </a:r>
            <a:endParaRPr/>
          </a:p>
        </p:txBody>
      </p:sp>
      <p:sp>
        <p:nvSpPr>
          <p:cNvPr id="1276" name="Google Shape;1276;p120"/>
          <p:cNvSpPr/>
          <p:nvPr/>
        </p:nvSpPr>
        <p:spPr>
          <a:xfrm>
            <a:off x="2246141" y="4704193"/>
            <a:ext cx="8107680" cy="1477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Authors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Kathryn Ubl, CLC, Austin, Minnesota</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Editor: Rev. Paul Fleischer, CLC, retired, Red Wing, Minnesota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September, 2016</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Works Cited</a:t>
            </a:r>
            <a:endParaRPr/>
          </a:p>
        </p:txBody>
      </p:sp>
      <p:sp>
        <p:nvSpPr>
          <p:cNvPr id="1282" name="Google Shape;1282;p1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1 Garden of Eden. Image. </a:t>
            </a:r>
            <a:r>
              <a:rPr lang="en-US" u="sng">
                <a:solidFill>
                  <a:schemeClr val="hlink"/>
                </a:solidFill>
                <a:hlinkClick r:id="rId3"/>
              </a:rPr>
              <a:t>Answersingenesis.org</a:t>
            </a:r>
            <a:r>
              <a:rPr lang="en-US"/>
              <a:t>. 15 May 2016.  </a:t>
            </a:r>
            <a:r>
              <a:rPr lang="en-US" u="sng">
                <a:solidFill>
                  <a:schemeClr val="hlink"/>
                </a:solidFill>
                <a:hlinkClick action="ppaction://hlinksldjump" r:id="rId4"/>
              </a:rPr>
              <a:t>back</a:t>
            </a:r>
            <a:endParaRPr/>
          </a:p>
          <a:p>
            <a:pPr indent="0" lvl="0" marL="0" rtl="0" algn="l">
              <a:lnSpc>
                <a:spcPct val="90000"/>
              </a:lnSpc>
              <a:spcBef>
                <a:spcPts val="1000"/>
              </a:spcBef>
              <a:spcAft>
                <a:spcPts val="0"/>
              </a:spcAft>
              <a:buClr>
                <a:schemeClr val="dk1"/>
              </a:buClr>
              <a:buSzPts val="2800"/>
              <a:buNone/>
            </a:pPr>
            <a:r>
              <a:rPr lang="en-US"/>
              <a:t>2 </a:t>
            </a:r>
            <a:r>
              <a:rPr lang="en-US" u="sng">
                <a:solidFill>
                  <a:schemeClr val="hlink"/>
                </a:solidFill>
                <a:hlinkClick r:id="rId5"/>
              </a:rPr>
              <a:t>Canaan</a:t>
            </a:r>
            <a:r>
              <a:rPr lang="en-US"/>
              <a:t>. Map. </a:t>
            </a:r>
            <a:r>
              <a:rPr lang="en-US" u="sng">
                <a:solidFill>
                  <a:schemeClr val="hlink"/>
                </a:solidFill>
                <a:hlinkClick r:id="rId6"/>
              </a:rPr>
              <a:t>Estudio Biblia</a:t>
            </a:r>
            <a:r>
              <a:rPr lang="en-US"/>
              <a:t>. Web. 26 Apr 2015  </a:t>
            </a:r>
            <a:r>
              <a:rPr lang="en-US" u="sng">
                <a:solidFill>
                  <a:schemeClr val="hlink"/>
                </a:solidFill>
                <a:hlinkClick action="ppaction://hlinksldjump" r:id="rId7"/>
              </a:rPr>
              <a:t>back</a:t>
            </a:r>
            <a:endParaRPr/>
          </a:p>
          <a:p>
            <a:pPr indent="0" lvl="0" marL="0" rtl="0" algn="l">
              <a:lnSpc>
                <a:spcPct val="90000"/>
              </a:lnSpc>
              <a:spcBef>
                <a:spcPts val="1000"/>
              </a:spcBef>
              <a:spcAft>
                <a:spcPts val="0"/>
              </a:spcAft>
              <a:buClr>
                <a:schemeClr val="dk1"/>
              </a:buClr>
              <a:buSzPts val="2800"/>
              <a:buNone/>
            </a:pPr>
            <a:r>
              <a:rPr lang="en-US"/>
              <a:t>3 Bogae, Martin van den. </a:t>
            </a:r>
            <a:r>
              <a:rPr lang="en-US" u="sng">
                <a:solidFill>
                  <a:schemeClr val="hlink"/>
                </a:solidFill>
                <a:hlinkClick r:id="rId8"/>
              </a:rPr>
              <a:t>Luther</a:t>
            </a:r>
            <a:r>
              <a:rPr lang="en-US"/>
              <a:t>. Photo. 15 Mar 2016. </a:t>
            </a:r>
            <a:r>
              <a:rPr lang="en-US" u="sng">
                <a:solidFill>
                  <a:schemeClr val="hlink"/>
                </a:solidFill>
                <a:hlinkClick action="ppaction://hlinksldjump" r:id="rId9"/>
              </a:rPr>
              <a:t>back</a:t>
            </a:r>
            <a:r>
              <a:rPr lang="en-US"/>
              <a:t> </a:t>
            </a:r>
            <a:endParaRPr/>
          </a:p>
          <a:p>
            <a:pPr indent="0" lvl="0" marL="0" rtl="0" algn="l">
              <a:lnSpc>
                <a:spcPct val="90000"/>
              </a:lnSpc>
              <a:spcBef>
                <a:spcPts val="1000"/>
              </a:spcBef>
              <a:spcAft>
                <a:spcPts val="0"/>
              </a:spcAft>
              <a:buClr>
                <a:schemeClr val="dk1"/>
              </a:buClr>
              <a:buSzPts val="2800"/>
              <a:buNone/>
            </a:pPr>
            <a:r>
              <a:rPr lang="en-US"/>
              <a:t>4 Luther. Image. Photocopy of German postcard. Circa 1940. </a:t>
            </a:r>
            <a:r>
              <a:rPr lang="en-US" u="sng">
                <a:solidFill>
                  <a:schemeClr val="hlink"/>
                </a:solidFill>
                <a:hlinkClick action="ppaction://hlinksldjump" r:id="rId10"/>
              </a:rPr>
              <a:t>back</a:t>
            </a:r>
            <a:endParaRPr/>
          </a:p>
          <a:p>
            <a:pPr indent="0" lvl="0" marL="0" rtl="0" algn="l">
              <a:lnSpc>
                <a:spcPct val="90000"/>
              </a:lnSpc>
              <a:spcBef>
                <a:spcPts val="1000"/>
              </a:spcBef>
              <a:spcAft>
                <a:spcPts val="0"/>
              </a:spcAft>
              <a:buClr>
                <a:schemeClr val="dk1"/>
              </a:buClr>
              <a:buSzPts val="2800"/>
              <a:buNone/>
            </a:pPr>
            <a:r>
              <a:rPr lang="en-US"/>
              <a:t>5 Cranach, Lucas. </a:t>
            </a:r>
            <a:r>
              <a:rPr lang="en-US" u="sng">
                <a:solidFill>
                  <a:schemeClr val="hlink"/>
                </a:solidFill>
                <a:hlinkClick r:id="rId11"/>
              </a:rPr>
              <a:t>Luther</a:t>
            </a:r>
            <a:r>
              <a:rPr lang="en-US"/>
              <a:t>. Painting. 15 Mar 2016. </a:t>
            </a:r>
            <a:r>
              <a:rPr lang="en-US" u="sng">
                <a:solidFill>
                  <a:schemeClr val="hlink"/>
                </a:solidFill>
                <a:hlinkClick action="ppaction://hlinksldjump" r:id="rId12"/>
              </a:rPr>
              <a:t>back</a:t>
            </a:r>
            <a:endParaRPr/>
          </a:p>
          <a:p>
            <a:pPr indent="0" lvl="0" marL="0" rtl="0" algn="l">
              <a:lnSpc>
                <a:spcPct val="90000"/>
              </a:lnSpc>
              <a:spcBef>
                <a:spcPts val="1000"/>
              </a:spcBef>
              <a:spcAft>
                <a:spcPts val="0"/>
              </a:spcAft>
              <a:buClr>
                <a:schemeClr val="dk1"/>
              </a:buClr>
              <a:buSzPts val="2800"/>
              <a:buNone/>
            </a:pPr>
            <a:r>
              <a:rPr lang="en-US"/>
              <a:t>6 Advanced Bible History in the words of Holy Scripture. St. Louis: 	Concordia Publishing House, 1936.   </a:t>
            </a:r>
            <a:r>
              <a:rPr lang="en-US" u="sng">
                <a:solidFill>
                  <a:schemeClr val="hlink"/>
                </a:solidFill>
                <a:hlinkClick action="ppaction://hlinksldjump" r:id="rId13"/>
              </a:rPr>
              <a:t>back</a:t>
            </a:r>
            <a:r>
              <a:rPr lang="en-US"/>
              <a:t> </a:t>
            </a:r>
            <a:endParaRPr/>
          </a:p>
          <a:p>
            <a:pPr indent="0" lvl="0" marL="0" rtl="0" algn="l">
              <a:lnSpc>
                <a:spcPct val="90000"/>
              </a:lnSpc>
              <a:spcBef>
                <a:spcPts val="1000"/>
              </a:spcBef>
              <a:spcAft>
                <a:spcPts val="0"/>
              </a:spcAft>
              <a:buClr>
                <a:schemeClr val="dk1"/>
              </a:buClr>
              <a:buSzPts val="2800"/>
              <a:buNone/>
            </a:pPr>
            <a:r>
              <a:rPr lang="en-US"/>
              <a:t>7  </a:t>
            </a:r>
            <a:r>
              <a:rPr lang="en-US" u="sng">
                <a:solidFill>
                  <a:schemeClr val="hlink"/>
                </a:solidFill>
                <a:hlinkClick r:id="rId14"/>
              </a:rPr>
              <a:t>Mesopotamia</a:t>
            </a:r>
            <a:r>
              <a:rPr lang="en-US"/>
              <a:t>. History.com. Web. 15 February 2015. </a:t>
            </a:r>
            <a:r>
              <a:rPr lang="en-US" u="sng">
                <a:solidFill>
                  <a:schemeClr val="hlink"/>
                </a:solidFill>
                <a:hlinkClick action="ppaction://hlinksldjump" r:id="rId15"/>
              </a:rPr>
              <a:t>back</a:t>
            </a:r>
            <a:r>
              <a:rPr lang="en-US"/>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roman-empire-with europe.bmp" id="173" name="Google Shape;173;p23"/>
          <p:cNvPicPr preferRelativeResize="0"/>
          <p:nvPr/>
        </p:nvPicPr>
        <p:blipFill rotWithShape="1">
          <a:blip r:embed="rId3">
            <a:alphaModFix/>
          </a:blip>
          <a:srcRect b="0" l="0" r="0" t="0"/>
          <a:stretch/>
        </p:blipFill>
        <p:spPr>
          <a:xfrm>
            <a:off x="681820" y="2065282"/>
            <a:ext cx="10503598" cy="4618282"/>
          </a:xfrm>
          <a:prstGeom prst="rect">
            <a:avLst/>
          </a:prstGeom>
          <a:noFill/>
          <a:ln>
            <a:noFill/>
          </a:ln>
        </p:spPr>
      </p:pic>
      <p:sp>
        <p:nvSpPr>
          <p:cNvPr id="174" name="Google Shape;174;p23"/>
          <p:cNvSpPr/>
          <p:nvPr/>
        </p:nvSpPr>
        <p:spPr>
          <a:xfrm>
            <a:off x="3704006" y="3637471"/>
            <a:ext cx="2973639" cy="2105890"/>
          </a:xfrm>
          <a:prstGeom prst="bentUpArrow">
            <a:avLst>
              <a:gd fmla="val 21367"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
        <p:nvSpPr>
          <p:cNvPr id="175" name="Google Shape;175;p23"/>
          <p:cNvSpPr/>
          <p:nvPr/>
        </p:nvSpPr>
        <p:spPr>
          <a:xfrm>
            <a:off x="11503852" y="6162854"/>
            <a:ext cx="44275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[1]</a:t>
            </a:r>
            <a:endParaRPr sz="1800">
              <a:solidFill>
                <a:schemeClr val="dk1"/>
              </a:solidFill>
              <a:latin typeface="Calibri"/>
              <a:ea typeface="Calibri"/>
              <a:cs typeface="Calibri"/>
              <a:sym typeface="Calibri"/>
            </a:endParaRPr>
          </a:p>
        </p:txBody>
      </p:sp>
      <p:pic>
        <p:nvPicPr>
          <p:cNvPr id="176" name="Google Shape;176;p23"/>
          <p:cNvPicPr preferRelativeResize="0"/>
          <p:nvPr/>
        </p:nvPicPr>
        <p:blipFill rotWithShape="1">
          <a:blip r:embed="rId5">
            <a:alphaModFix/>
          </a:blip>
          <a:srcRect b="0" l="0" r="0" t="0"/>
          <a:stretch/>
        </p:blipFill>
        <p:spPr>
          <a:xfrm>
            <a:off x="1947772" y="1796525"/>
            <a:ext cx="7971694" cy="4929242"/>
          </a:xfrm>
          <a:prstGeom prst="rect">
            <a:avLst/>
          </a:prstGeom>
          <a:noFill/>
          <a:ln>
            <a:noFill/>
          </a:ln>
        </p:spPr>
      </p:pic>
      <p:sp>
        <p:nvSpPr>
          <p:cNvPr id="177" name="Google Shape;177;p23"/>
          <p:cNvSpPr/>
          <p:nvPr/>
        </p:nvSpPr>
        <p:spPr>
          <a:xfrm>
            <a:off x="5373858" y="2532185"/>
            <a:ext cx="2855741" cy="2658793"/>
          </a:xfrm>
          <a:prstGeom prst="ellipse">
            <a:avLst/>
          </a:prstGeom>
          <a:solidFill>
            <a:schemeClr val="accent1">
              <a:alpha val="20784"/>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3"/>
          <p:cNvSpPr/>
          <p:nvPr/>
        </p:nvSpPr>
        <p:spPr>
          <a:xfrm>
            <a:off x="810598" y="262757"/>
            <a:ext cx="10494600" cy="1662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100">
                <a:solidFill>
                  <a:srgbClr val="7030A0"/>
                </a:solidFill>
                <a:latin typeface="Calibri"/>
                <a:ea typeface="Calibri"/>
                <a:cs typeface="Calibri"/>
                <a:sym typeface="Calibri"/>
              </a:rPr>
              <a:t>Early in Genesis, </a:t>
            </a:r>
            <a:r>
              <a:rPr lang="en-US" sz="3100">
                <a:solidFill>
                  <a:srgbClr val="7030A0"/>
                </a:solidFill>
                <a:latin typeface="Calibri"/>
                <a:ea typeface="Calibri"/>
                <a:cs typeface="Calibri"/>
                <a:sym typeface="Calibri"/>
              </a:rPr>
              <a:t>after leaving the Ark, Noah and his family would have encountered the present-day Tigris and Euphrates Rivers, east of the Mediterranean Sea, in Ancient Mesopotamia.</a:t>
            </a:r>
            <a:endParaRPr sz="31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500"/>
                                        <p:tgtEl>
                                          <p:spTgt spid="1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22"/>
          <p:cNvSpPr txBox="1"/>
          <p:nvPr>
            <p:ph idx="1" type="body"/>
          </p:nvPr>
        </p:nvSpPr>
        <p:spPr>
          <a:xfrm>
            <a:off x="838200" y="239151"/>
            <a:ext cx="10515600" cy="589560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a:t>8  </a:t>
            </a:r>
            <a:r>
              <a:rPr lang="en-US" u="sng">
                <a:solidFill>
                  <a:schemeClr val="hlink"/>
                </a:solidFill>
                <a:hlinkClick r:id="rId3"/>
              </a:rPr>
              <a:t>History.com</a:t>
            </a:r>
            <a:r>
              <a:rPr lang="en-US"/>
              <a:t>  Web. 15 February 2015 </a:t>
            </a:r>
            <a:r>
              <a:rPr lang="en-US" u="sng">
                <a:solidFill>
                  <a:schemeClr val="hlink"/>
                </a:solidFill>
                <a:hlinkClick action="ppaction://hlinksldjump" r:id="rId4"/>
              </a:rPr>
              <a:t>back</a:t>
            </a:r>
            <a:endParaRPr/>
          </a:p>
          <a:p>
            <a:pPr indent="-514350" lvl="0" marL="514350" rtl="0" algn="l">
              <a:lnSpc>
                <a:spcPct val="90000"/>
              </a:lnSpc>
              <a:spcBef>
                <a:spcPts val="1000"/>
              </a:spcBef>
              <a:spcAft>
                <a:spcPts val="0"/>
              </a:spcAft>
              <a:buClr>
                <a:schemeClr val="dk1"/>
              </a:buClr>
              <a:buSzPct val="100000"/>
              <a:buAutoNum type="arabicPlain" startAt="9"/>
            </a:pPr>
            <a:r>
              <a:rPr lang="en-US"/>
              <a:t>Polack, W.G. The story of Luther. St. Louis: Concordia Publishing 	House, 1941.   </a:t>
            </a:r>
            <a:r>
              <a:rPr lang="en-US" u="sng">
                <a:solidFill>
                  <a:schemeClr val="hlink"/>
                </a:solidFill>
                <a:hlinkClick action="ppaction://hlinksldjump" r:id="rId5"/>
              </a:rPr>
              <a:t>back</a:t>
            </a:r>
            <a:endParaRPr/>
          </a:p>
          <a:p>
            <a:pPr indent="-514350" lvl="0" marL="514350" rtl="0" algn="l">
              <a:lnSpc>
                <a:spcPct val="90000"/>
              </a:lnSpc>
              <a:spcBef>
                <a:spcPts val="1000"/>
              </a:spcBef>
              <a:spcAft>
                <a:spcPts val="0"/>
              </a:spcAft>
              <a:buClr>
                <a:schemeClr val="dk1"/>
              </a:buClr>
              <a:buSzPct val="100000"/>
              <a:buAutoNum type="arabicPlain" startAt="9"/>
            </a:pPr>
            <a:r>
              <a:rPr lang="en-US"/>
              <a:t>Grun, Bernard. The timetables of history : a horizontal linkage of people and events, based on Werner Stein's Kulturfahrplan. New York : Simon and Schuster, c1991.  </a:t>
            </a:r>
            <a:r>
              <a:rPr lang="en-US" u="sng">
                <a:solidFill>
                  <a:schemeClr val="hlink"/>
                </a:solidFill>
                <a:hlinkClick action="ppaction://hlinksldjump" r:id="rId6"/>
              </a:rPr>
              <a:t>back</a:t>
            </a:r>
            <a:endParaRPr/>
          </a:p>
          <a:p>
            <a:pPr indent="-514350" lvl="0" marL="514350" rtl="0" algn="l">
              <a:lnSpc>
                <a:spcPct val="90000"/>
              </a:lnSpc>
              <a:spcBef>
                <a:spcPts val="1000"/>
              </a:spcBef>
              <a:spcAft>
                <a:spcPts val="0"/>
              </a:spcAft>
              <a:buClr>
                <a:schemeClr val="dk1"/>
              </a:buClr>
              <a:buSzPct val="100000"/>
              <a:buFont typeface="Arial"/>
              <a:buAutoNum type="arabicPlain" startAt="9"/>
            </a:pPr>
            <a:r>
              <a:rPr lang="en-US"/>
              <a:t>When Was Jesus Born? </a:t>
            </a:r>
            <a:r>
              <a:rPr lang="en-US" u="sng">
                <a:solidFill>
                  <a:schemeClr val="hlink"/>
                </a:solidFill>
                <a:hlinkClick r:id="rId7"/>
              </a:rPr>
              <a:t>Herod’s Death, Jesus’ Birth and a Lunar Eclipse</a:t>
            </a:r>
            <a:r>
              <a:rPr lang="en-US"/>
              <a:t> Web. 3 Mar 2015. </a:t>
            </a:r>
            <a:r>
              <a:rPr lang="en-US" u="sng">
                <a:solidFill>
                  <a:schemeClr val="hlink"/>
                </a:solidFill>
                <a:hlinkClick action="ppaction://hlinksldjump" r:id="rId8"/>
              </a:rPr>
              <a:t>back</a:t>
            </a:r>
            <a:r>
              <a:rPr lang="en-US"/>
              <a:t> </a:t>
            </a:r>
            <a:endParaRPr/>
          </a:p>
          <a:p>
            <a:pPr indent="-514350" lvl="0" marL="514350" rtl="0" algn="l">
              <a:lnSpc>
                <a:spcPct val="90000"/>
              </a:lnSpc>
              <a:spcBef>
                <a:spcPts val="1000"/>
              </a:spcBef>
              <a:spcAft>
                <a:spcPts val="0"/>
              </a:spcAft>
              <a:buClr>
                <a:schemeClr val="dk1"/>
              </a:buClr>
              <a:buSzPct val="100000"/>
              <a:buFont typeface="Arial"/>
              <a:buAutoNum type="arabicPlain" startAt="9"/>
            </a:pPr>
            <a:r>
              <a:rPr lang="en-US"/>
              <a:t>The Church through the ages. St. Louis: Concordia Publishing House, 1963.    </a:t>
            </a:r>
            <a:r>
              <a:rPr b="1" lang="en-US" u="sng">
                <a:solidFill>
                  <a:schemeClr val="hlink"/>
                </a:solidFill>
                <a:hlinkClick action="ppaction://hlinksldjump" r:id="rId9"/>
              </a:rPr>
              <a:t>back</a:t>
            </a:r>
            <a:endParaRPr b="1"/>
          </a:p>
          <a:p>
            <a:pPr indent="-514350" lvl="0" marL="514350" rtl="0" algn="l">
              <a:lnSpc>
                <a:spcPct val="90000"/>
              </a:lnSpc>
              <a:spcBef>
                <a:spcPts val="1000"/>
              </a:spcBef>
              <a:spcAft>
                <a:spcPts val="0"/>
              </a:spcAft>
              <a:buClr>
                <a:schemeClr val="dk1"/>
              </a:buClr>
              <a:buSzPct val="100000"/>
              <a:buFont typeface="Arial"/>
              <a:buAutoNum type="arabicPlain" startAt="9"/>
            </a:pPr>
            <a:r>
              <a:rPr lang="en-US"/>
              <a:t>Roman Legions. Image. </a:t>
            </a:r>
            <a:r>
              <a:rPr lang="en-US" u="sng">
                <a:solidFill>
                  <a:schemeClr val="hlink"/>
                </a:solidFill>
                <a:hlinkClick r:id="rId10"/>
              </a:rPr>
              <a:t>The Battle of Cynoscephalae</a:t>
            </a:r>
            <a:r>
              <a:rPr lang="en-US"/>
              <a:t>. 15 May 2016. </a:t>
            </a:r>
            <a:r>
              <a:rPr lang="en-US" u="sng">
                <a:solidFill>
                  <a:schemeClr val="hlink"/>
                </a:solidFill>
                <a:hlinkClick action="ppaction://hlinksldjump" r:id="rId11"/>
              </a:rPr>
              <a:t>back</a:t>
            </a:r>
            <a:r>
              <a:rPr lang="en-US"/>
              <a:t>  </a:t>
            </a:r>
            <a:endParaRPr/>
          </a:p>
          <a:p>
            <a:pPr indent="-514350" lvl="0" marL="514350" rtl="0" algn="l">
              <a:lnSpc>
                <a:spcPct val="90000"/>
              </a:lnSpc>
              <a:spcBef>
                <a:spcPts val="1000"/>
              </a:spcBef>
              <a:spcAft>
                <a:spcPts val="0"/>
              </a:spcAft>
              <a:buClr>
                <a:schemeClr val="dk1"/>
              </a:buClr>
              <a:buSzPct val="100000"/>
              <a:buFont typeface="Arial"/>
              <a:buAutoNum type="arabicPlain" startAt="9"/>
            </a:pPr>
            <a:r>
              <a:rPr lang="en-US"/>
              <a:t>Roman army. Image. </a:t>
            </a:r>
            <a:r>
              <a:rPr lang="en-US" u="sng">
                <a:solidFill>
                  <a:schemeClr val="hlink"/>
                </a:solidFill>
                <a:hlinkClick r:id="rId12"/>
              </a:rPr>
              <a:t>Total War Center</a:t>
            </a:r>
            <a:r>
              <a:rPr lang="en-US"/>
              <a:t>. 15 Mar 2016. </a:t>
            </a:r>
            <a:r>
              <a:rPr lang="en-US" u="sng">
                <a:solidFill>
                  <a:schemeClr val="hlink"/>
                </a:solidFill>
                <a:hlinkClick action="ppaction://hlinksldjump" r:id="rId13"/>
              </a:rPr>
              <a:t>back</a:t>
            </a:r>
            <a:endParaRPr/>
          </a:p>
          <a:p>
            <a:pPr indent="-514350" lvl="0" marL="514350" rtl="0" algn="l">
              <a:lnSpc>
                <a:spcPct val="90000"/>
              </a:lnSpc>
              <a:spcBef>
                <a:spcPts val="1000"/>
              </a:spcBef>
              <a:spcAft>
                <a:spcPts val="0"/>
              </a:spcAft>
              <a:buClr>
                <a:schemeClr val="dk1"/>
              </a:buClr>
              <a:buSzPct val="100000"/>
              <a:buFont typeface="Arial"/>
              <a:buAutoNum type="arabicPlain" startAt="9"/>
            </a:pPr>
            <a:r>
              <a:rPr lang="en-US"/>
              <a:t>Portchester in Roman times. Image. </a:t>
            </a:r>
            <a:r>
              <a:rPr lang="en-US" u="sng">
                <a:solidFill>
                  <a:schemeClr val="hlink"/>
                </a:solidFill>
                <a:hlinkClick r:id="rId14"/>
              </a:rPr>
              <a:t>BBC – Schools – Primary History. </a:t>
            </a:r>
            <a:r>
              <a:rPr lang="en-US"/>
              <a:t> 15 Mar 2016.  </a:t>
            </a:r>
            <a:r>
              <a:rPr lang="en-US" u="sng">
                <a:solidFill>
                  <a:schemeClr val="hlink"/>
                </a:solidFill>
                <a:hlinkClick action="ppaction://hlinksldjump" r:id="rId15"/>
              </a:rPr>
              <a:t>back</a:t>
            </a:r>
            <a:r>
              <a:rPr lang="en-US"/>
              <a:t> </a:t>
            </a:r>
            <a:endParaRPr/>
          </a:p>
          <a:p>
            <a:pPr indent="-349885" lvl="0" marL="514350" rtl="0" algn="l">
              <a:lnSpc>
                <a:spcPct val="90000"/>
              </a:lnSpc>
              <a:spcBef>
                <a:spcPts val="1000"/>
              </a:spcBef>
              <a:spcAft>
                <a:spcPts val="0"/>
              </a:spcAft>
              <a:buClr>
                <a:schemeClr val="dk1"/>
              </a:buClr>
              <a:buSzPct val="100000"/>
              <a:buNone/>
            </a:pPr>
            <a:r>
              <a:t/>
            </a:r>
            <a:endParaRPr/>
          </a:p>
          <a:p>
            <a:pPr indent="-349885" lvl="0" marL="514350" rtl="0" algn="l">
              <a:lnSpc>
                <a:spcPct val="90000"/>
              </a:lnSpc>
              <a:spcBef>
                <a:spcPts val="1000"/>
              </a:spcBef>
              <a:spcAft>
                <a:spcPts val="0"/>
              </a:spcAft>
              <a:buClr>
                <a:schemeClr val="dk1"/>
              </a:buClr>
              <a:buSzPct val="100000"/>
              <a:buNone/>
            </a:pPr>
            <a:r>
              <a:t/>
            </a:r>
            <a:endParaRPr/>
          </a:p>
          <a:p>
            <a:pPr indent="-349885" lvl="0" marL="51435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23"/>
          <p:cNvSpPr txBox="1"/>
          <p:nvPr>
            <p:ph idx="1" type="body"/>
          </p:nvPr>
        </p:nvSpPr>
        <p:spPr>
          <a:xfrm>
            <a:off x="514643" y="432923"/>
            <a:ext cx="10515600" cy="592567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16 Rome. Image. </a:t>
            </a:r>
            <a:r>
              <a:rPr lang="en-US" u="sng">
                <a:solidFill>
                  <a:schemeClr val="hlink"/>
                </a:solidFill>
                <a:hlinkClick r:id="rId3"/>
              </a:rPr>
              <a:t>Illustrated History of the Roman Empire</a:t>
            </a:r>
            <a:r>
              <a:rPr lang="en-US"/>
              <a:t>. 16 Mar 2015. 	</a:t>
            </a:r>
            <a:r>
              <a:rPr lang="en-US" u="sng">
                <a:solidFill>
                  <a:schemeClr val="hlink"/>
                </a:solidFill>
                <a:hlinkClick action="ppaction://hlinksldjump" r:id="rId4"/>
              </a:rPr>
              <a:t>back </a:t>
            </a:r>
            <a:endParaRPr/>
          </a:p>
          <a:p>
            <a:pPr indent="0" lvl="0" marL="0" rtl="0" algn="l">
              <a:lnSpc>
                <a:spcPct val="90000"/>
              </a:lnSpc>
              <a:spcBef>
                <a:spcPts val="1000"/>
              </a:spcBef>
              <a:spcAft>
                <a:spcPts val="0"/>
              </a:spcAft>
              <a:buClr>
                <a:schemeClr val="dk1"/>
              </a:buClr>
              <a:buSzPts val="2800"/>
              <a:buNone/>
            </a:pPr>
            <a:r>
              <a:rPr lang="en-US"/>
              <a:t>17 Roman roads. Map. </a:t>
            </a:r>
            <a:r>
              <a:rPr lang="en-US" u="sng">
                <a:solidFill>
                  <a:schemeClr val="hlink"/>
                </a:solidFill>
                <a:hlinkClick r:id="rId5"/>
              </a:rPr>
              <a:t>Beautiful network of ancient Roman roads</a:t>
            </a:r>
            <a:r>
              <a:rPr lang="en-US"/>
              <a:t>. 18 	Feb 2016.  </a:t>
            </a:r>
            <a:r>
              <a:rPr lang="en-US" u="sng">
                <a:solidFill>
                  <a:schemeClr val="hlink"/>
                </a:solidFill>
                <a:hlinkClick action="ppaction://hlinksldjump" r:id="rId6"/>
              </a:rPr>
              <a:t>back</a:t>
            </a:r>
            <a:r>
              <a:rPr lang="en-US"/>
              <a:t> </a:t>
            </a:r>
            <a:endParaRPr/>
          </a:p>
          <a:p>
            <a:pPr indent="0" lvl="0" marL="0" rtl="0" algn="l">
              <a:lnSpc>
                <a:spcPct val="90000"/>
              </a:lnSpc>
              <a:spcBef>
                <a:spcPts val="1000"/>
              </a:spcBef>
              <a:spcAft>
                <a:spcPts val="0"/>
              </a:spcAft>
              <a:buClr>
                <a:schemeClr val="dk1"/>
              </a:buClr>
              <a:buSzPts val="2800"/>
              <a:buNone/>
            </a:pPr>
            <a:r>
              <a:rPr lang="en-US"/>
              <a:t>18 Paul’s journeys. Map. </a:t>
            </a:r>
            <a:r>
              <a:rPr lang="en-US" u="sng">
                <a:solidFill>
                  <a:schemeClr val="hlink"/>
                </a:solidFill>
                <a:hlinkClick r:id="rId7"/>
              </a:rPr>
              <a:t>Christian Bible Tours</a:t>
            </a:r>
            <a:r>
              <a:rPr lang="en-US"/>
              <a:t>. 20 Feb 2016.  </a:t>
            </a:r>
            <a:r>
              <a:rPr lang="en-US" u="sng">
                <a:solidFill>
                  <a:schemeClr val="hlink"/>
                </a:solidFill>
                <a:hlinkClick action="ppaction://hlinksldjump" r:id="rId8"/>
              </a:rPr>
              <a:t>back</a:t>
            </a:r>
            <a:r>
              <a:rPr lang="en-US"/>
              <a:t> </a:t>
            </a:r>
            <a:endParaRPr/>
          </a:p>
          <a:p>
            <a:pPr indent="0" lvl="0" marL="0" rtl="0" algn="l">
              <a:lnSpc>
                <a:spcPct val="90000"/>
              </a:lnSpc>
              <a:spcBef>
                <a:spcPts val="1000"/>
              </a:spcBef>
              <a:spcAft>
                <a:spcPts val="0"/>
              </a:spcAft>
              <a:buClr>
                <a:schemeClr val="dk1"/>
              </a:buClr>
              <a:buSzPts val="2800"/>
              <a:buNone/>
            </a:pPr>
            <a:r>
              <a:rPr lang="en-US"/>
              <a:t>19 Juta, Jason. Roman Formation. Image. </a:t>
            </a:r>
            <a:r>
              <a:rPr lang="en-US" u="sng">
                <a:solidFill>
                  <a:schemeClr val="hlink"/>
                </a:solidFill>
                <a:hlinkClick r:id="rId9"/>
              </a:rPr>
              <a:t>Militar.org.ua</a:t>
            </a:r>
            <a:r>
              <a:rPr lang="en-US"/>
              <a:t>.  15 May 2016. 	</a:t>
            </a:r>
            <a:r>
              <a:rPr lang="en-US" u="sng">
                <a:solidFill>
                  <a:schemeClr val="hlink"/>
                </a:solidFill>
                <a:hlinkClick action="ppaction://hlinksldjump" r:id="rId10"/>
              </a:rPr>
              <a:t>back</a:t>
            </a:r>
            <a:endParaRPr/>
          </a:p>
          <a:p>
            <a:pPr indent="0" lvl="0" marL="0" rtl="0" algn="l">
              <a:lnSpc>
                <a:spcPct val="90000"/>
              </a:lnSpc>
              <a:spcBef>
                <a:spcPts val="1000"/>
              </a:spcBef>
              <a:spcAft>
                <a:spcPts val="0"/>
              </a:spcAft>
              <a:buClr>
                <a:schemeClr val="dk1"/>
              </a:buClr>
              <a:buSzPts val="2800"/>
              <a:buNone/>
            </a:pPr>
            <a:r>
              <a:rPr lang="en-US"/>
              <a:t>20 Circus Maximus. Image. </a:t>
            </a:r>
            <a:r>
              <a:rPr lang="en-US" u="sng">
                <a:solidFill>
                  <a:schemeClr val="hlink"/>
                </a:solidFill>
                <a:hlinkClick r:id="rId11"/>
              </a:rPr>
              <a:t>Socialstudiesforkids</a:t>
            </a:r>
            <a:r>
              <a:rPr lang="en-US"/>
              <a:t>. 1 May 2016.  </a:t>
            </a:r>
            <a:r>
              <a:rPr lang="en-US" u="sng">
                <a:solidFill>
                  <a:schemeClr val="hlink"/>
                </a:solidFill>
                <a:hlinkClick action="ppaction://hlinksldjump" r:id="rId12"/>
              </a:rPr>
              <a:t>back</a:t>
            </a:r>
            <a:r>
              <a:rPr lang="en-US"/>
              <a:t> </a:t>
            </a:r>
            <a:endParaRPr/>
          </a:p>
          <a:p>
            <a:pPr indent="0" lvl="0" marL="0" rtl="0" algn="l">
              <a:lnSpc>
                <a:spcPct val="90000"/>
              </a:lnSpc>
              <a:spcBef>
                <a:spcPts val="1000"/>
              </a:spcBef>
              <a:spcAft>
                <a:spcPts val="0"/>
              </a:spcAft>
              <a:buClr>
                <a:schemeClr val="dk1"/>
              </a:buClr>
              <a:buSzPts val="2800"/>
              <a:buNone/>
            </a:pPr>
            <a:r>
              <a:rPr lang="en-US"/>
              <a:t>21 Odoacer. Image.  </a:t>
            </a:r>
            <a:r>
              <a:rPr lang="en-US" u="sng">
                <a:solidFill>
                  <a:schemeClr val="hlink"/>
                </a:solidFill>
                <a:hlinkClick r:id="rId13"/>
              </a:rPr>
              <a:t>Lo Que Pasó en la Historia</a:t>
            </a:r>
            <a:r>
              <a:rPr lang="en-US"/>
              <a:t>.  1 May 2016. </a:t>
            </a:r>
            <a:r>
              <a:rPr lang="en-US" u="sng">
                <a:solidFill>
                  <a:schemeClr val="hlink"/>
                </a:solidFill>
                <a:hlinkClick action="ppaction://hlinksldjump" r:id="rId14"/>
              </a:rPr>
              <a:t>back</a:t>
            </a:r>
            <a:r>
              <a:rPr lang="en-US"/>
              <a:t> </a:t>
            </a:r>
            <a:endParaRPr/>
          </a:p>
          <a:p>
            <a:pPr indent="-514350" lvl="0" marL="514350" rtl="0" algn="l">
              <a:lnSpc>
                <a:spcPct val="90000"/>
              </a:lnSpc>
              <a:spcBef>
                <a:spcPts val="1000"/>
              </a:spcBef>
              <a:spcAft>
                <a:spcPts val="0"/>
              </a:spcAft>
              <a:buClr>
                <a:schemeClr val="dk1"/>
              </a:buClr>
              <a:buSzPts val="2800"/>
              <a:buAutoNum type="arabicPlain" startAt="22"/>
            </a:pPr>
            <a:r>
              <a:rPr lang="en-US" u="sng">
                <a:solidFill>
                  <a:schemeClr val="hlink"/>
                </a:solidFill>
                <a:hlinkClick r:id="rId15"/>
              </a:rPr>
              <a:t>Roman Forum</a:t>
            </a:r>
            <a:r>
              <a:rPr lang="en-US"/>
              <a:t> via </a:t>
            </a:r>
            <a:r>
              <a:rPr lang="en-US" u="sng">
                <a:solidFill>
                  <a:schemeClr val="hlink"/>
                </a:solidFill>
                <a:hlinkClick r:id="rId16"/>
              </a:rPr>
              <a:t>Free Wallpapers </a:t>
            </a:r>
            <a:r>
              <a:rPr lang="en-US"/>
              <a:t> 1 May 2016.   </a:t>
            </a:r>
            <a:r>
              <a:rPr lang="en-US" u="sng">
                <a:solidFill>
                  <a:schemeClr val="hlink"/>
                </a:solidFill>
                <a:hlinkClick action="ppaction://hlinksldjump" r:id="rId17"/>
              </a:rPr>
              <a:t>back</a:t>
            </a:r>
            <a:r>
              <a:rPr lang="en-US"/>
              <a:t> </a:t>
            </a:r>
            <a:endParaRPr/>
          </a:p>
          <a:p>
            <a:pPr indent="-514350" lvl="0" marL="514350" rtl="0" algn="l">
              <a:lnSpc>
                <a:spcPct val="90000"/>
              </a:lnSpc>
              <a:spcBef>
                <a:spcPts val="1000"/>
              </a:spcBef>
              <a:spcAft>
                <a:spcPts val="0"/>
              </a:spcAft>
              <a:buClr>
                <a:schemeClr val="dk1"/>
              </a:buClr>
              <a:buSzPts val="2800"/>
              <a:buAutoNum type="arabicPlain" startAt="22"/>
            </a:pPr>
            <a:r>
              <a:rPr lang="en-US"/>
              <a:t>Tissot, James.  The Reconstruction of Jerusalem and the Temple of Herod.  Photograph</a:t>
            </a:r>
            <a:r>
              <a:rPr b="1" lang="en-US"/>
              <a:t>.  </a:t>
            </a:r>
            <a:r>
              <a:rPr lang="en-US" u="sng">
                <a:solidFill>
                  <a:schemeClr val="hlink"/>
                </a:solidFill>
                <a:hlinkClick r:id="rId18"/>
              </a:rPr>
              <a:t>Tisha B'Av: The Temple </a:t>
            </a:r>
            <a:r>
              <a:rPr b="1" lang="en-US"/>
              <a:t>. </a:t>
            </a:r>
            <a:r>
              <a:rPr lang="en-US"/>
              <a:t>19 Mar 2016 </a:t>
            </a:r>
            <a:r>
              <a:rPr lang="en-US" u="sng">
                <a:solidFill>
                  <a:schemeClr val="hlink"/>
                </a:solidFill>
                <a:hlinkClick action="ppaction://hlinksldjump" r:id="rId19"/>
              </a:rPr>
              <a:t>back</a:t>
            </a:r>
            <a:r>
              <a:rPr b="1" lang="en-US"/>
              <a:t>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24"/>
          <p:cNvSpPr txBox="1"/>
          <p:nvPr>
            <p:ph idx="1" type="body"/>
          </p:nvPr>
        </p:nvSpPr>
        <p:spPr>
          <a:xfrm>
            <a:off x="838200" y="422031"/>
            <a:ext cx="10515600" cy="5754932"/>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AutoNum type="arabicPlain" startAt="24"/>
            </a:pPr>
            <a:r>
              <a:rPr lang="en-US"/>
              <a:t>Halley, Henry H.  Halley’s Bible Handbook. Grand Rapids: 	Zondervan, 1965. </a:t>
            </a:r>
            <a:r>
              <a:rPr lang="en-US" u="sng">
                <a:solidFill>
                  <a:schemeClr val="hlink"/>
                </a:solidFill>
                <a:hlinkClick action="ppaction://hlinksldjump" r:id="rId3"/>
              </a:rPr>
              <a:t>back</a:t>
            </a:r>
            <a:r>
              <a:rPr lang="en-US"/>
              <a:t> </a:t>
            </a:r>
            <a:endParaRPr/>
          </a:p>
          <a:p>
            <a:pPr indent="-514350" lvl="0" marL="514350" rtl="0" algn="l">
              <a:lnSpc>
                <a:spcPct val="90000"/>
              </a:lnSpc>
              <a:spcBef>
                <a:spcPts val="1000"/>
              </a:spcBef>
              <a:spcAft>
                <a:spcPts val="0"/>
              </a:spcAft>
              <a:buClr>
                <a:schemeClr val="dk1"/>
              </a:buClr>
              <a:buSzPts val="2800"/>
              <a:buFont typeface="Arial"/>
              <a:buAutoNum type="arabicPlain" startAt="24"/>
            </a:pPr>
            <a:r>
              <a:rPr lang="en-US"/>
              <a:t> Ignatius. </a:t>
            </a:r>
            <a:r>
              <a:rPr lang="en-US" u="sng">
                <a:solidFill>
                  <a:schemeClr val="hlink"/>
                </a:solidFill>
                <a:hlinkClick r:id="rId4"/>
              </a:rPr>
              <a:t>The Epistle of Ignatius to the Ephesians</a:t>
            </a:r>
            <a:r>
              <a:rPr lang="en-US"/>
              <a:t>. Web. 1 Mar 2016.  </a:t>
            </a:r>
            <a:r>
              <a:rPr lang="en-US" u="sng">
                <a:solidFill>
                  <a:schemeClr val="hlink"/>
                </a:solidFill>
                <a:hlinkClick action="ppaction://hlinksldjump" r:id="rId5"/>
              </a:rPr>
              <a:t>back</a:t>
            </a:r>
            <a:r>
              <a:rPr lang="en-US"/>
              <a:t> </a:t>
            </a:r>
            <a:endParaRPr/>
          </a:p>
          <a:p>
            <a:pPr indent="-514350" lvl="0" marL="514350" rtl="0" algn="l">
              <a:lnSpc>
                <a:spcPct val="90000"/>
              </a:lnSpc>
              <a:spcBef>
                <a:spcPts val="1000"/>
              </a:spcBef>
              <a:spcAft>
                <a:spcPts val="0"/>
              </a:spcAft>
              <a:buClr>
                <a:schemeClr val="dk1"/>
              </a:buClr>
              <a:buSzPts val="2800"/>
              <a:buAutoNum type="arabicPlain" startAt="24"/>
            </a:pPr>
            <a:r>
              <a:rPr lang="en-US"/>
              <a:t> </a:t>
            </a:r>
            <a:r>
              <a:rPr lang="en-US" u="sng">
                <a:solidFill>
                  <a:schemeClr val="hlink"/>
                </a:solidFill>
                <a:hlinkClick r:id="rId6"/>
              </a:rPr>
              <a:t>St. Nicholas invested as bishop</a:t>
            </a:r>
            <a:r>
              <a:rPr lang="en-US"/>
              <a:t>. Image. </a:t>
            </a:r>
            <a:r>
              <a:rPr lang="en-US" u="sng">
                <a:solidFill>
                  <a:schemeClr val="hlink"/>
                </a:solidFill>
                <a:hlinkClick r:id="rId7"/>
              </a:rPr>
              <a:t> Fr. Lawrence Lew, O.P.</a:t>
            </a:r>
            <a:r>
              <a:rPr lang="en-US"/>
              <a:t> via Flickr. 1 Mar 2016. </a:t>
            </a:r>
            <a:r>
              <a:rPr lang="en-US" u="sng">
                <a:solidFill>
                  <a:schemeClr val="hlink"/>
                </a:solidFill>
                <a:hlinkClick action="ppaction://hlinksldjump" r:id="rId8"/>
              </a:rPr>
              <a:t>back</a:t>
            </a:r>
            <a:r>
              <a:rPr lang="en-US"/>
              <a:t> </a:t>
            </a:r>
            <a:endParaRPr/>
          </a:p>
          <a:p>
            <a:pPr indent="-514350" lvl="0" marL="514350" rtl="0" algn="l">
              <a:lnSpc>
                <a:spcPct val="90000"/>
              </a:lnSpc>
              <a:spcBef>
                <a:spcPts val="1000"/>
              </a:spcBef>
              <a:spcAft>
                <a:spcPts val="0"/>
              </a:spcAft>
              <a:buClr>
                <a:schemeClr val="dk1"/>
              </a:buClr>
              <a:buSzPts val="2800"/>
              <a:buFont typeface="Arial"/>
              <a:buAutoNum type="arabicPlain" startAt="24"/>
            </a:pPr>
            <a:r>
              <a:rPr lang="en-US" u="sng">
                <a:solidFill>
                  <a:schemeClr val="hlink"/>
                </a:solidFill>
                <a:hlinkClick r:id="rId9"/>
              </a:rPr>
              <a:t>Synod of 1987</a:t>
            </a:r>
            <a:r>
              <a:rPr lang="en-US"/>
              <a:t> via  </a:t>
            </a:r>
            <a:r>
              <a:rPr lang="en-US" u="sng">
                <a:solidFill>
                  <a:schemeClr val="hlink"/>
                </a:solidFill>
                <a:hlinkClick r:id="rId10"/>
              </a:rPr>
              <a:t>Parish Pastoral Councils</a:t>
            </a:r>
            <a:r>
              <a:rPr lang="en-US"/>
              <a:t> 19 Mar. 2016. </a:t>
            </a:r>
            <a:r>
              <a:rPr lang="en-US" u="sng">
                <a:solidFill>
                  <a:schemeClr val="hlink"/>
                </a:solidFill>
                <a:hlinkClick action="ppaction://hlinksldjump" r:id="rId11"/>
              </a:rPr>
              <a:t>back</a:t>
            </a:r>
            <a:r>
              <a:rPr lang="en-US"/>
              <a:t> </a:t>
            </a:r>
            <a:endParaRPr/>
          </a:p>
          <a:p>
            <a:pPr indent="-514350" lvl="0" marL="514350" rtl="0" algn="l">
              <a:lnSpc>
                <a:spcPct val="90000"/>
              </a:lnSpc>
              <a:spcBef>
                <a:spcPts val="1000"/>
              </a:spcBef>
              <a:spcAft>
                <a:spcPts val="0"/>
              </a:spcAft>
              <a:buClr>
                <a:schemeClr val="dk1"/>
              </a:buClr>
              <a:buSzPts val="2800"/>
              <a:buFont typeface="Arial"/>
              <a:buAutoNum type="arabicPlain" startAt="24"/>
            </a:pPr>
            <a:r>
              <a:rPr lang="en-US"/>
              <a:t>Time Magazine. </a:t>
            </a:r>
            <a:r>
              <a:rPr lang="en-US" u="sng">
                <a:solidFill>
                  <a:schemeClr val="hlink"/>
                </a:solidFill>
                <a:hlinkClick r:id="rId12"/>
              </a:rPr>
              <a:t>2013 Person of the Year: Pope Francis, the people’s Pope</a:t>
            </a:r>
            <a:r>
              <a:rPr lang="en-US" u="sng"/>
              <a:t> </a:t>
            </a:r>
            <a:r>
              <a:rPr lang="en-US"/>
              <a:t>. Image. 1 Mar 2016.   </a:t>
            </a:r>
            <a:r>
              <a:rPr lang="en-US" u="sng">
                <a:solidFill>
                  <a:schemeClr val="hlink"/>
                </a:solidFill>
                <a:hlinkClick action="ppaction://hlinksldjump" r:id="rId13"/>
              </a:rPr>
              <a:t>back</a:t>
            </a:r>
            <a:endParaRPr/>
          </a:p>
          <a:p>
            <a:pPr indent="-514350" lvl="0" marL="514350" rtl="0" algn="l">
              <a:lnSpc>
                <a:spcPct val="90000"/>
              </a:lnSpc>
              <a:spcBef>
                <a:spcPts val="1000"/>
              </a:spcBef>
              <a:spcAft>
                <a:spcPts val="0"/>
              </a:spcAft>
              <a:buClr>
                <a:schemeClr val="dk1"/>
              </a:buClr>
              <a:buSzPts val="2800"/>
              <a:buFont typeface="Arial"/>
              <a:buAutoNum type="arabicPlain" startAt="24"/>
            </a:pPr>
            <a:r>
              <a:rPr i="1" lang="en-US"/>
              <a:t>pope</a:t>
            </a:r>
            <a:r>
              <a:rPr lang="en-US"/>
              <a:t>. Photograph. </a:t>
            </a:r>
            <a:r>
              <a:rPr i="1" lang="en-US" u="sng">
                <a:solidFill>
                  <a:schemeClr val="hlink"/>
                </a:solidFill>
                <a:hlinkClick r:id="rId14"/>
              </a:rPr>
              <a:t>Britannica Online for Kids</a:t>
            </a:r>
            <a:r>
              <a:rPr lang="en-US" u="sng">
                <a:solidFill>
                  <a:schemeClr val="hlink"/>
                </a:solidFill>
                <a:hlinkClick r:id="rId15"/>
              </a:rPr>
              <a:t>. </a:t>
            </a:r>
            <a:r>
              <a:rPr lang="en-US"/>
              <a:t>Web. 19 Mar 2016.  </a:t>
            </a:r>
            <a:r>
              <a:rPr lang="en-US" u="sng">
                <a:solidFill>
                  <a:schemeClr val="hlink"/>
                </a:solidFill>
                <a:hlinkClick action="ppaction://hlinksldjump" r:id="rId16"/>
              </a:rPr>
              <a:t>back</a:t>
            </a:r>
            <a:r>
              <a:rPr lang="en-US"/>
              <a:t>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25"/>
          <p:cNvSpPr txBox="1"/>
          <p:nvPr>
            <p:ph idx="1" type="body"/>
          </p:nvPr>
        </p:nvSpPr>
        <p:spPr>
          <a:xfrm>
            <a:off x="795997" y="773723"/>
            <a:ext cx="10515600" cy="503748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US" sz="3300"/>
              <a:t> </a:t>
            </a:r>
            <a:endParaRPr/>
          </a:p>
          <a:p>
            <a:pPr indent="0" lvl="0" marL="0" rtl="0" algn="l">
              <a:lnSpc>
                <a:spcPct val="90000"/>
              </a:lnSpc>
              <a:spcBef>
                <a:spcPts val="1000"/>
              </a:spcBef>
              <a:spcAft>
                <a:spcPts val="0"/>
              </a:spcAft>
              <a:buClr>
                <a:schemeClr val="dk1"/>
              </a:buClr>
              <a:buSzPct val="100000"/>
              <a:buNone/>
            </a:pPr>
            <a:r>
              <a:rPr lang="en-US" sz="3300"/>
              <a:t>30 </a:t>
            </a:r>
            <a:r>
              <a:rPr lang="en-US" sz="3300" u="sng">
                <a:solidFill>
                  <a:schemeClr val="hlink"/>
                </a:solidFill>
                <a:hlinkClick r:id="rId3"/>
              </a:rPr>
              <a:t>The Coronation of Ludwig</a:t>
            </a:r>
            <a:r>
              <a:rPr lang="en-US" sz="3300"/>
              <a:t>  Image by </a:t>
            </a:r>
            <a:r>
              <a:rPr lang="en-US" sz="3300" u="sng">
                <a:solidFill>
                  <a:schemeClr val="hlink"/>
                </a:solidFill>
                <a:hlinkClick r:id="rId4"/>
              </a:rPr>
              <a:t>Wikimedia Commons</a:t>
            </a:r>
            <a:r>
              <a:rPr lang="en-US" sz="3300"/>
              <a:t>.  1 Mar 2016. </a:t>
            </a:r>
            <a:r>
              <a:rPr lang="en-US" sz="3300" u="sng">
                <a:solidFill>
                  <a:schemeClr val="hlink"/>
                </a:solidFill>
                <a:hlinkClick action="ppaction://hlinksldjump" r:id="rId5"/>
              </a:rPr>
              <a:t>back</a:t>
            </a:r>
            <a:r>
              <a:rPr lang="en-US" sz="3300"/>
              <a:t>  </a:t>
            </a:r>
            <a:endParaRPr/>
          </a:p>
          <a:p>
            <a:pPr indent="0" lvl="0" marL="0" rtl="0" algn="l">
              <a:lnSpc>
                <a:spcPct val="90000"/>
              </a:lnSpc>
              <a:spcBef>
                <a:spcPts val="1000"/>
              </a:spcBef>
              <a:spcAft>
                <a:spcPts val="0"/>
              </a:spcAft>
              <a:buClr>
                <a:schemeClr val="dk1"/>
              </a:buClr>
              <a:buSzPct val="100000"/>
              <a:buNone/>
            </a:pPr>
            <a:r>
              <a:rPr lang="en-US" sz="3300"/>
              <a:t>31 </a:t>
            </a:r>
            <a:r>
              <a:rPr lang="en-US" sz="3300" u="sng">
                <a:solidFill>
                  <a:schemeClr val="hlink"/>
                </a:solidFill>
                <a:hlinkClick r:id="rId6"/>
              </a:rPr>
              <a:t>Kissing the pope’s feet</a:t>
            </a:r>
            <a:r>
              <a:rPr lang="en-US" sz="3300" u="sng">
                <a:solidFill>
                  <a:schemeClr val="hlink"/>
                </a:solidFill>
                <a:hlinkClick r:id="rId7"/>
              </a:rPr>
              <a:t>.</a:t>
            </a:r>
            <a:r>
              <a:rPr lang="en-US" sz="3300"/>
              <a:t> Image. </a:t>
            </a:r>
            <a:r>
              <a:rPr lang="en-US" sz="3300" u="sng">
                <a:solidFill>
                  <a:schemeClr val="hlink"/>
                </a:solidFill>
                <a:hlinkClick r:id="rId8"/>
              </a:rPr>
              <a:t>Foxe’s Book of Martyrs</a:t>
            </a:r>
            <a:r>
              <a:rPr lang="en-US" sz="3300"/>
              <a:t>. Web. 20 Mar 2016.  </a:t>
            </a:r>
            <a:r>
              <a:rPr lang="en-US" sz="3300" u="sng">
                <a:solidFill>
                  <a:schemeClr val="hlink"/>
                </a:solidFill>
                <a:hlinkClick action="ppaction://hlinksldjump" r:id="rId9"/>
              </a:rPr>
              <a:t> back</a:t>
            </a:r>
            <a:r>
              <a:rPr lang="en-US" sz="3300"/>
              <a:t> </a:t>
            </a:r>
            <a:endParaRPr/>
          </a:p>
          <a:p>
            <a:pPr indent="0" lvl="0" marL="0" rtl="0" algn="l">
              <a:lnSpc>
                <a:spcPct val="90000"/>
              </a:lnSpc>
              <a:spcBef>
                <a:spcPts val="1000"/>
              </a:spcBef>
              <a:spcAft>
                <a:spcPts val="0"/>
              </a:spcAft>
              <a:buClr>
                <a:schemeClr val="dk1"/>
              </a:buClr>
              <a:buSzPct val="100000"/>
              <a:buNone/>
            </a:pPr>
            <a:r>
              <a:rPr lang="en-US" sz="3300"/>
              <a:t>32 Raphael, </a:t>
            </a:r>
            <a:r>
              <a:rPr lang="en-US" sz="3300" u="sng">
                <a:solidFill>
                  <a:schemeClr val="hlink"/>
                </a:solidFill>
                <a:hlinkClick r:id="rId10"/>
              </a:rPr>
              <a:t>Detail from fresco of Pope Gregory IX approving the Decretals, 1511, Fresco Stanza della Segnatura, Palazzi Pontifici, Vatican, Vatican City State</a:t>
            </a:r>
            <a:r>
              <a:rPr lang="en-US" sz="3300"/>
              <a:t> via  </a:t>
            </a:r>
            <a:r>
              <a:rPr lang="en-US" sz="3300" u="sng">
                <a:solidFill>
                  <a:schemeClr val="hlink"/>
                </a:solidFill>
                <a:hlinkClick r:id="rId11"/>
              </a:rPr>
              <a:t>Wikimedia Commons</a:t>
            </a:r>
            <a:r>
              <a:rPr lang="en-US" sz="3300" u="sng"/>
              <a:t>  </a:t>
            </a:r>
            <a:r>
              <a:rPr lang="en-US" sz="3300"/>
              <a:t>15 May 2016  </a:t>
            </a:r>
            <a:r>
              <a:rPr lang="en-US" sz="3300" u="sng">
                <a:solidFill>
                  <a:schemeClr val="hlink"/>
                </a:solidFill>
                <a:hlinkClick action="ppaction://hlinksldjump" r:id="rId12"/>
              </a:rPr>
              <a:t>back</a:t>
            </a:r>
            <a:r>
              <a:rPr lang="en-US" sz="3300"/>
              <a:t> </a:t>
            </a:r>
            <a:endParaRPr/>
          </a:p>
          <a:p>
            <a:pPr indent="0" lvl="0" marL="0" rtl="0" algn="l">
              <a:lnSpc>
                <a:spcPct val="90000"/>
              </a:lnSpc>
              <a:spcBef>
                <a:spcPts val="1000"/>
              </a:spcBef>
              <a:spcAft>
                <a:spcPts val="0"/>
              </a:spcAft>
              <a:buClr>
                <a:schemeClr val="dk1"/>
              </a:buClr>
              <a:buSzPct val="100000"/>
              <a:buNone/>
            </a:pPr>
            <a:r>
              <a:rPr lang="en-US" sz="3300"/>
              <a:t> </a:t>
            </a:r>
            <a:br>
              <a:rPr lang="en-US" sz="3300"/>
            </a:br>
            <a:r>
              <a:rPr lang="en-US" sz="3300"/>
              <a:t>33 "Audacious Papal Claims: The Pope as Christ." </a:t>
            </a:r>
            <a:r>
              <a:rPr lang="en-US" sz="3300" u="sng">
                <a:solidFill>
                  <a:schemeClr val="hlink"/>
                </a:solidFill>
                <a:hlinkClick r:id="rId13"/>
              </a:rPr>
              <a:t>True Orthodox Christianity</a:t>
            </a:r>
            <a:r>
              <a:rPr lang="en-US" sz="3300"/>
              <a:t>.   2005. Web. 15 May 2016.  </a:t>
            </a:r>
            <a:r>
              <a:rPr lang="en-US" sz="3300" u="sng">
                <a:solidFill>
                  <a:schemeClr val="hlink"/>
                </a:solidFill>
                <a:hlinkClick action="ppaction://hlinksldjump" r:id="rId14"/>
              </a:rPr>
              <a:t>back</a:t>
            </a:r>
            <a:r>
              <a:rPr lang="en-US" sz="3300"/>
              <a:t> </a:t>
            </a:r>
            <a:endParaRPr/>
          </a:p>
          <a:p>
            <a:pPr indent="0" lvl="0" marL="0" rtl="0" algn="l">
              <a:lnSpc>
                <a:spcPct val="90000"/>
              </a:lnSpc>
              <a:spcBef>
                <a:spcPts val="1000"/>
              </a:spcBef>
              <a:spcAft>
                <a:spcPts val="0"/>
              </a:spcAft>
              <a:buClr>
                <a:schemeClr val="dk1"/>
              </a:buClr>
              <a:buSzPct val="100000"/>
              <a:buNone/>
            </a:pPr>
            <a:r>
              <a:rPr lang="en-US" sz="3300"/>
              <a:t>34 </a:t>
            </a:r>
            <a:r>
              <a:rPr lang="en-US" sz="3300" u="sng">
                <a:solidFill>
                  <a:schemeClr val="hlink"/>
                </a:solidFill>
                <a:hlinkClick r:id="rId15"/>
              </a:rPr>
              <a:t>The World’s Largest Church (Vatican</a:t>
            </a:r>
            <a:r>
              <a:rPr lang="en-US" sz="3300"/>
              <a:t>) by  </a:t>
            </a:r>
            <a:r>
              <a:rPr lang="en-US" sz="3300" u="sng">
                <a:solidFill>
                  <a:schemeClr val="hlink"/>
                </a:solidFill>
                <a:hlinkClick r:id="rId16"/>
              </a:rPr>
              <a:t>UFOmania</a:t>
            </a:r>
            <a:r>
              <a:rPr lang="en-US" sz="3300"/>
              <a:t> via Flickr. 1 Mar 2016.   </a:t>
            </a:r>
            <a:r>
              <a:rPr lang="en-US" sz="3300" u="sng">
                <a:solidFill>
                  <a:schemeClr val="hlink"/>
                </a:solidFill>
                <a:hlinkClick action="ppaction://hlinksldjump" r:id="rId17"/>
              </a:rPr>
              <a:t>back</a:t>
            </a:r>
            <a:endParaRPr sz="3300"/>
          </a:p>
          <a:p>
            <a:pPr indent="-7747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26"/>
          <p:cNvSpPr txBox="1"/>
          <p:nvPr/>
        </p:nvSpPr>
        <p:spPr>
          <a:xfrm>
            <a:off x="267286" y="703384"/>
            <a:ext cx="11662117"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35</a:t>
            </a:r>
            <a:r>
              <a:rPr lang="en-US" sz="18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Pavao, Paul F.  Martin Luther. </a:t>
            </a:r>
            <a:r>
              <a:rPr lang="en-US" sz="2800" u="sng">
                <a:solidFill>
                  <a:schemeClr val="hlink"/>
                </a:solidFill>
                <a:latin typeface="Calibri"/>
                <a:ea typeface="Calibri"/>
                <a:cs typeface="Calibri"/>
                <a:sym typeface="Calibri"/>
                <a:hlinkClick r:id="rId3"/>
              </a:rPr>
              <a:t>Christian History for Everyman</a:t>
            </a:r>
            <a:r>
              <a:rPr lang="en-US" sz="2800">
                <a:solidFill>
                  <a:schemeClr val="dk1"/>
                </a:solidFill>
                <a:latin typeface="Calibri"/>
                <a:ea typeface="Calibri"/>
                <a:cs typeface="Calibri"/>
                <a:sym typeface="Calibri"/>
              </a:rPr>
              <a:t>. 2016. Web 1 	May 2016.    </a:t>
            </a:r>
            <a:r>
              <a:rPr lang="en-US" sz="2800" u="sng">
                <a:solidFill>
                  <a:schemeClr val="hlink"/>
                </a:solidFill>
                <a:latin typeface="Calibri"/>
                <a:ea typeface="Calibri"/>
                <a:cs typeface="Calibri"/>
                <a:sym typeface="Calibri"/>
                <a:hlinkClick action="ppaction://hlinksldjump" r:id="rId4"/>
              </a:rPr>
              <a:t>back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36 Fortress walls.  Image</a:t>
            </a:r>
            <a:r>
              <a:rPr b="1" lang="en-US" sz="2800">
                <a:solidFill>
                  <a:schemeClr val="dk1"/>
                </a:solidFill>
                <a:latin typeface="Calibri"/>
                <a:ea typeface="Calibri"/>
                <a:cs typeface="Calibri"/>
                <a:sym typeface="Calibri"/>
              </a:rPr>
              <a:t>. </a:t>
            </a:r>
            <a:r>
              <a:rPr lang="en-US" sz="2800" u="sng">
                <a:solidFill>
                  <a:schemeClr val="hlink"/>
                </a:solidFill>
                <a:latin typeface="Calibri"/>
                <a:ea typeface="Calibri"/>
                <a:cs typeface="Calibri"/>
                <a:sym typeface="Calibri"/>
                <a:hlinkClick r:id="rId5"/>
              </a:rPr>
              <a:t>High Quality Wallpapers Online</a:t>
            </a:r>
            <a:r>
              <a:rPr lang="en-US" sz="2800">
                <a:solidFill>
                  <a:schemeClr val="dk1"/>
                </a:solidFill>
                <a:latin typeface="Calibri"/>
                <a:ea typeface="Calibri"/>
                <a:cs typeface="Calibri"/>
                <a:sym typeface="Calibri"/>
              </a:rPr>
              <a:t>. 1 Mar 2016.  </a:t>
            </a:r>
            <a:r>
              <a:rPr lang="en-US" sz="2800" u="sng">
                <a:solidFill>
                  <a:schemeClr val="hlink"/>
                </a:solidFill>
                <a:latin typeface="Calibri"/>
                <a:ea typeface="Calibri"/>
                <a:cs typeface="Calibri"/>
                <a:sym typeface="Calibri"/>
                <a:hlinkClick action="ppaction://hlinksldjump" r:id="rId6"/>
              </a:rPr>
              <a:t>back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37 Trueman, C.N. "The Lifestyle Of Medieval Peasants" </a:t>
            </a:r>
            <a:r>
              <a:rPr lang="en-US" sz="2800" u="sng">
                <a:solidFill>
                  <a:schemeClr val="hlink"/>
                </a:solidFill>
                <a:latin typeface="Calibri"/>
                <a:ea typeface="Calibri"/>
                <a:cs typeface="Calibri"/>
                <a:sym typeface="Calibri"/>
                <a:hlinkClick r:id="rId7"/>
              </a:rPr>
              <a:t>The History Learning    Site</a:t>
            </a:r>
            <a:r>
              <a:rPr lang="en-US" sz="2800">
                <a:solidFill>
                  <a:schemeClr val="dk1"/>
                </a:solidFill>
                <a:latin typeface="Calibri"/>
                <a:ea typeface="Calibri"/>
                <a:cs typeface="Calibri"/>
                <a:sym typeface="Calibri"/>
              </a:rPr>
              <a:t>, 5 Mar 2015. 3 Mar 2016.   </a:t>
            </a:r>
            <a:r>
              <a:rPr lang="en-US" sz="2800" u="sng">
                <a:solidFill>
                  <a:schemeClr val="hlink"/>
                </a:solidFill>
                <a:latin typeface="Calibri"/>
                <a:ea typeface="Calibri"/>
                <a:cs typeface="Calibri"/>
                <a:sym typeface="Calibri"/>
                <a:hlinkClick action="ppaction://hlinksldjump" r:id="rId8"/>
              </a:rPr>
              <a:t>back</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38 Pennington, Kenneth. </a:t>
            </a:r>
            <a:r>
              <a:rPr lang="en-US" sz="2800" u="sng">
                <a:solidFill>
                  <a:schemeClr val="hlink"/>
                </a:solidFill>
                <a:latin typeface="Calibri"/>
                <a:ea typeface="Calibri"/>
                <a:cs typeface="Calibri"/>
                <a:sym typeface="Calibri"/>
                <a:hlinkClick r:id="rId9"/>
              </a:rPr>
              <a:t>A Short History of Canon Law from Apostolic Times to 1917</a:t>
            </a:r>
            <a:r>
              <a:rPr lang="en-US" sz="2800">
                <a:solidFill>
                  <a:schemeClr val="dk1"/>
                </a:solidFill>
                <a:latin typeface="Calibri"/>
                <a:ea typeface="Calibri"/>
                <a:cs typeface="Calibri"/>
                <a:sym typeface="Calibri"/>
              </a:rPr>
              <a:t>. Web.  1 Mar 2016.</a:t>
            </a:r>
            <a:r>
              <a:rPr b="1" lang="en-US" sz="2800">
                <a:solidFill>
                  <a:schemeClr val="dk1"/>
                </a:solidFill>
                <a:latin typeface="Calibri"/>
                <a:ea typeface="Calibri"/>
                <a:cs typeface="Calibri"/>
                <a:sym typeface="Calibri"/>
              </a:rPr>
              <a:t> </a:t>
            </a:r>
            <a:r>
              <a:rPr lang="en-US" sz="2800" u="sng">
                <a:solidFill>
                  <a:schemeClr val="hlink"/>
                </a:solidFill>
                <a:latin typeface="Calibri"/>
                <a:ea typeface="Calibri"/>
                <a:cs typeface="Calibri"/>
                <a:sym typeface="Calibri"/>
                <a:hlinkClick action="ppaction://hlinksldjump" r:id="rId10"/>
              </a:rPr>
              <a:t>back</a:t>
            </a:r>
            <a:r>
              <a:rPr lang="en-US" sz="2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39 Prayers for souls in Purgatory.  </a:t>
            </a:r>
            <a:r>
              <a:rPr lang="en-US" sz="2800" u="sng">
                <a:solidFill>
                  <a:schemeClr val="hlink"/>
                </a:solidFill>
                <a:latin typeface="Calibri"/>
                <a:ea typeface="Calibri"/>
                <a:cs typeface="Calibri"/>
                <a:sym typeface="Calibri"/>
                <a:hlinkClick r:id="rId11"/>
              </a:rPr>
              <a:t>Ourcatholicprayers.com</a:t>
            </a:r>
            <a:r>
              <a:rPr lang="en-US" sz="2800">
                <a:solidFill>
                  <a:schemeClr val="dk1"/>
                </a:solidFill>
                <a:latin typeface="Calibri"/>
                <a:ea typeface="Calibri"/>
                <a:cs typeface="Calibri"/>
                <a:sym typeface="Calibri"/>
              </a:rPr>
              <a:t>. 1 Mar 2016. </a:t>
            </a:r>
            <a:r>
              <a:rPr lang="en-US" sz="2800" u="sng">
                <a:solidFill>
                  <a:schemeClr val="hlink"/>
                </a:solidFill>
                <a:latin typeface="Calibri"/>
                <a:ea typeface="Calibri"/>
                <a:cs typeface="Calibri"/>
                <a:sym typeface="Calibri"/>
                <a:hlinkClick action="ppaction://hlinksldjump" r:id="rId12"/>
              </a:rPr>
              <a:t>back</a:t>
            </a:r>
            <a:r>
              <a:rPr lang="en-US" sz="2800">
                <a:solidFill>
                  <a:schemeClr val="dk1"/>
                </a:solidFill>
                <a:latin typeface="Calibri"/>
                <a:ea typeface="Calibri"/>
                <a:cs typeface="Calibri"/>
                <a:sym typeface="Calibri"/>
              </a:rPr>
              <a:t> </a:t>
            </a:r>
            <a:endParaRPr/>
          </a:p>
          <a:p>
            <a:pPr indent="-514350" lvl="0" marL="514350" marR="0" rtl="0" algn="l">
              <a:spcBef>
                <a:spcPts val="0"/>
              </a:spcBef>
              <a:spcAft>
                <a:spcPts val="0"/>
              </a:spcAft>
              <a:buClr>
                <a:schemeClr val="dk1"/>
              </a:buClr>
              <a:buSzPts val="2800"/>
              <a:buFont typeface="Calibri"/>
              <a:buAutoNum type="arabicPlain" startAt="40"/>
            </a:pPr>
            <a:r>
              <a:rPr lang="en-US" sz="2800">
                <a:solidFill>
                  <a:schemeClr val="dk1"/>
                </a:solidFill>
                <a:latin typeface="Calibri"/>
                <a:ea typeface="Calibri"/>
                <a:cs typeface="Calibri"/>
                <a:sym typeface="Calibri"/>
              </a:rPr>
              <a:t>Trueman, C.N.  "The Medieval Church.“ Web.  </a:t>
            </a:r>
            <a:r>
              <a:rPr lang="en-US" sz="2800" u="sng">
                <a:solidFill>
                  <a:schemeClr val="hlink"/>
                </a:solidFill>
                <a:latin typeface="Calibri"/>
                <a:ea typeface="Calibri"/>
                <a:cs typeface="Calibri"/>
                <a:sym typeface="Calibri"/>
                <a:hlinkClick r:id="rId13"/>
              </a:rPr>
              <a:t>The History Learning Site</a:t>
            </a:r>
            <a:r>
              <a:rPr lang="en-US" sz="2800">
                <a:solidFill>
                  <a:schemeClr val="dk1"/>
                </a:solidFill>
                <a:latin typeface="Calibri"/>
                <a:ea typeface="Calibri"/>
                <a:cs typeface="Calibri"/>
                <a:sym typeface="Calibri"/>
              </a:rPr>
              <a:t>  5 	Mar 2015.  3 Mar 2016.   </a:t>
            </a:r>
            <a:r>
              <a:rPr lang="en-US" sz="2800" u="sng">
                <a:solidFill>
                  <a:schemeClr val="hlink"/>
                </a:solidFill>
                <a:latin typeface="Calibri"/>
                <a:ea typeface="Calibri"/>
                <a:cs typeface="Calibri"/>
                <a:sym typeface="Calibri"/>
                <a:hlinkClick action="ppaction://hlinksldjump" r:id="rId14"/>
              </a:rPr>
              <a:t>back</a:t>
            </a:r>
            <a:r>
              <a:rPr lang="en-US" sz="2800">
                <a:solidFill>
                  <a:schemeClr val="dk1"/>
                </a:solidFill>
                <a:latin typeface="Calibri"/>
                <a:ea typeface="Calibri"/>
                <a:cs typeface="Calibri"/>
                <a:sym typeface="Calibri"/>
              </a:rPr>
              <a:t> </a:t>
            </a:r>
            <a:endParaRPr/>
          </a:p>
          <a:p>
            <a:pPr indent="-514350" lvl="0" marL="514350" marR="0" rtl="0" algn="l">
              <a:spcBef>
                <a:spcPts val="0"/>
              </a:spcBef>
              <a:spcAft>
                <a:spcPts val="0"/>
              </a:spcAft>
              <a:buClr>
                <a:schemeClr val="dk1"/>
              </a:buClr>
              <a:buSzPts val="2800"/>
              <a:buFont typeface="Calibri"/>
              <a:buAutoNum type="arabicPlain" startAt="40"/>
            </a:pPr>
            <a:r>
              <a:rPr lang="en-US" sz="2800" u="sng">
                <a:solidFill>
                  <a:schemeClr val="dk1"/>
                </a:solidFill>
                <a:latin typeface="Calibri"/>
                <a:ea typeface="Calibri"/>
                <a:cs typeface="Calibri"/>
                <a:sym typeface="Calibri"/>
              </a:rPr>
              <a:t>Medieval farming. </a:t>
            </a:r>
            <a:r>
              <a:rPr lang="en-US" sz="2800">
                <a:solidFill>
                  <a:schemeClr val="dk1"/>
                </a:solidFill>
                <a:latin typeface="Calibri"/>
                <a:ea typeface="Calibri"/>
                <a:cs typeface="Calibri"/>
                <a:sym typeface="Calibri"/>
              </a:rPr>
              <a:t>Via OpenClipart. Image.  1 Mar 2016.   </a:t>
            </a:r>
            <a:r>
              <a:rPr lang="en-US" sz="2800" u="sng">
                <a:solidFill>
                  <a:schemeClr val="hlink"/>
                </a:solidFill>
                <a:latin typeface="Calibri"/>
                <a:ea typeface="Calibri"/>
                <a:cs typeface="Calibri"/>
                <a:sym typeface="Calibri"/>
                <a:hlinkClick action="ppaction://hlinksldjump" r:id="rId15"/>
              </a:rPr>
              <a:t>back</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27"/>
          <p:cNvSpPr txBox="1"/>
          <p:nvPr/>
        </p:nvSpPr>
        <p:spPr>
          <a:xfrm>
            <a:off x="1125415" y="464234"/>
            <a:ext cx="9777048" cy="69865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42 A Beginner's Guide to the Rosary. </a:t>
            </a:r>
            <a:r>
              <a:rPr lang="en-US" sz="2800" u="sng">
                <a:solidFill>
                  <a:schemeClr val="hlink"/>
                </a:solidFill>
                <a:latin typeface="Calibri"/>
                <a:ea typeface="Calibri"/>
                <a:cs typeface="Calibri"/>
                <a:sym typeface="Calibri"/>
                <a:hlinkClick r:id="rId3"/>
              </a:rPr>
              <a:t>CatholicCity.com </a:t>
            </a:r>
            <a:r>
              <a:rPr lang="en-US" sz="2800">
                <a:solidFill>
                  <a:schemeClr val="dk1"/>
                </a:solidFill>
                <a:latin typeface="Calibri"/>
                <a:ea typeface="Calibri"/>
                <a:cs typeface="Calibri"/>
                <a:sym typeface="Calibri"/>
              </a:rPr>
              <a:t> Web. 1 Mar 2016.   </a:t>
            </a:r>
            <a:r>
              <a:rPr lang="en-US" sz="2800" u="sng">
                <a:solidFill>
                  <a:schemeClr val="hlink"/>
                </a:solidFill>
                <a:latin typeface="Calibri"/>
                <a:ea typeface="Calibri"/>
                <a:cs typeface="Calibri"/>
                <a:sym typeface="Calibri"/>
                <a:hlinkClick action="ppaction://hlinksldjump" r:id="rId4"/>
              </a:rPr>
              <a:t>back</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43 Bainton, Roland H.</a:t>
            </a:r>
            <a:r>
              <a:rPr i="1" lang="en-US" sz="2800">
                <a:solidFill>
                  <a:schemeClr val="dk1"/>
                </a:solidFill>
                <a:latin typeface="Calibri"/>
                <a:ea typeface="Calibri"/>
                <a:cs typeface="Calibri"/>
                <a:sym typeface="Calibri"/>
              </a:rPr>
              <a:t> Here I Stand.</a:t>
            </a:r>
            <a:r>
              <a:rPr lang="en-US" sz="2800">
                <a:solidFill>
                  <a:schemeClr val="dk1"/>
                </a:solidFill>
                <a:latin typeface="Calibri"/>
                <a:ea typeface="Calibri"/>
                <a:cs typeface="Calibri"/>
                <a:sym typeface="Calibri"/>
              </a:rPr>
              <a:t> New York: Mentor, 1950.  </a:t>
            </a:r>
            <a:r>
              <a:rPr lang="en-US" sz="2800" u="sng">
                <a:solidFill>
                  <a:schemeClr val="hlink"/>
                </a:solidFill>
                <a:latin typeface="Calibri"/>
                <a:ea typeface="Calibri"/>
                <a:cs typeface="Calibri"/>
                <a:sym typeface="Calibri"/>
                <a:hlinkClick action="ppaction://hlinksldjump" r:id="rId5"/>
              </a:rPr>
              <a:t>back</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44 </a:t>
            </a:r>
            <a:r>
              <a:rPr lang="en-US" sz="2800" u="sng">
                <a:solidFill>
                  <a:schemeClr val="hlink"/>
                </a:solidFill>
                <a:latin typeface="Calibri"/>
                <a:ea typeface="Calibri"/>
                <a:cs typeface="Calibri"/>
                <a:sym typeface="Calibri"/>
                <a:hlinkClick r:id="rId6"/>
              </a:rPr>
              <a:t>Pope Leo X And His Most Infamous Declaration About Christianity</a:t>
            </a:r>
            <a:r>
              <a:rPr lang="en-US" sz="2800">
                <a:solidFill>
                  <a:schemeClr val="dk1"/>
                </a:solidFill>
                <a:latin typeface="Calibri"/>
                <a:ea typeface="Calibri"/>
                <a:cs typeface="Calibri"/>
                <a:sym typeface="Calibri"/>
              </a:rPr>
              <a:t>. 27 Dec 2009. Web Forum. 15 May 2016. </a:t>
            </a:r>
            <a:r>
              <a:rPr lang="en-US" sz="2800" u="sng">
                <a:solidFill>
                  <a:schemeClr val="hlink"/>
                </a:solidFill>
                <a:latin typeface="Calibri"/>
                <a:ea typeface="Calibri"/>
                <a:cs typeface="Calibri"/>
                <a:sym typeface="Calibri"/>
                <a:hlinkClick action="ppaction://hlinksldjump" r:id="rId7"/>
              </a:rPr>
              <a:t>back</a:t>
            </a:r>
            <a:r>
              <a:rPr lang="en-US" sz="2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45 Bainton, Roland H.</a:t>
            </a:r>
            <a:r>
              <a:rPr i="1" lang="en-US" sz="2800">
                <a:solidFill>
                  <a:schemeClr val="dk1"/>
                </a:solidFill>
                <a:latin typeface="Calibri"/>
                <a:ea typeface="Calibri"/>
                <a:cs typeface="Calibri"/>
                <a:sym typeface="Calibri"/>
              </a:rPr>
              <a:t> Here I Stand.</a:t>
            </a:r>
            <a:r>
              <a:rPr lang="en-US" sz="2800">
                <a:solidFill>
                  <a:schemeClr val="dk1"/>
                </a:solidFill>
                <a:latin typeface="Calibri"/>
                <a:ea typeface="Calibri"/>
                <a:cs typeface="Calibri"/>
                <a:sym typeface="Calibri"/>
              </a:rPr>
              <a:t> New York: Mentor, 1950.  </a:t>
            </a:r>
            <a:r>
              <a:rPr lang="en-US" sz="2800" u="sng">
                <a:solidFill>
                  <a:schemeClr val="hlink"/>
                </a:solidFill>
                <a:latin typeface="Calibri"/>
                <a:ea typeface="Calibri"/>
                <a:cs typeface="Calibri"/>
                <a:sym typeface="Calibri"/>
                <a:hlinkClick action="ppaction://hlinksldjump" r:id="rId8"/>
              </a:rPr>
              <a:t>back</a:t>
            </a:r>
            <a:r>
              <a:rPr lang="en-US" sz="2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46 Dowling, Mike. Flagellants. Image.  "</a:t>
            </a:r>
            <a:r>
              <a:rPr lang="en-US" sz="2800" u="sng">
                <a:solidFill>
                  <a:schemeClr val="hlink"/>
                </a:solidFill>
                <a:latin typeface="Calibri"/>
                <a:ea typeface="Calibri"/>
                <a:cs typeface="Calibri"/>
                <a:sym typeface="Calibri"/>
                <a:hlinkClick r:id="rId9"/>
              </a:rPr>
              <a:t>The Black Death at mrdowling.com"</a:t>
            </a:r>
            <a:r>
              <a:rPr lang="en-US" sz="2800">
                <a:solidFill>
                  <a:schemeClr val="dk1"/>
                </a:solidFill>
                <a:latin typeface="Calibri"/>
                <a:ea typeface="Calibri"/>
                <a:cs typeface="Calibri"/>
                <a:sym typeface="Calibri"/>
              </a:rPr>
              <a:t>. Updated July  31, 2015. Web. 20 Mar 2016. </a:t>
            </a:r>
            <a:r>
              <a:rPr lang="en-US" sz="1800">
                <a:solidFill>
                  <a:schemeClr val="dk1"/>
                </a:solidFill>
                <a:latin typeface="Calibri"/>
                <a:ea typeface="Calibri"/>
                <a:cs typeface="Calibri"/>
                <a:sym typeface="Calibri"/>
              </a:rPr>
              <a:t>   </a:t>
            </a:r>
            <a:r>
              <a:rPr lang="en-US" sz="2800" u="sng">
                <a:solidFill>
                  <a:schemeClr val="hlink"/>
                </a:solidFill>
                <a:latin typeface="Calibri"/>
                <a:ea typeface="Calibri"/>
                <a:cs typeface="Calibri"/>
                <a:sym typeface="Calibri"/>
                <a:hlinkClick action="ppaction://hlinksldjump" r:id="rId10"/>
              </a:rPr>
              <a:t>back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47 Polack, W.G. The story of Luther.  St. Louis: Concordia Publishing 	House, 1941.   </a:t>
            </a:r>
            <a:r>
              <a:rPr lang="en-US" sz="2800" u="sng">
                <a:solidFill>
                  <a:schemeClr val="hlink"/>
                </a:solidFill>
                <a:latin typeface="Calibri"/>
                <a:ea typeface="Calibri"/>
                <a:cs typeface="Calibri"/>
                <a:sym typeface="Calibri"/>
                <a:hlinkClick action="ppaction://hlinksldjump" r:id="rId11"/>
              </a:rPr>
              <a:t>back</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48 "Selected Works of Martin Luther."  </a:t>
            </a:r>
            <a:r>
              <a:rPr lang="en-US" sz="2800" u="sng">
                <a:solidFill>
                  <a:schemeClr val="hlink"/>
                </a:solidFill>
                <a:latin typeface="Calibri"/>
                <a:ea typeface="Calibri"/>
                <a:cs typeface="Calibri"/>
                <a:sym typeface="Calibri"/>
                <a:hlinkClick r:id="rId12"/>
              </a:rPr>
              <a:t>Project Wittenberg</a:t>
            </a:r>
            <a:r>
              <a:rPr lang="en-US" sz="2800">
                <a:solidFill>
                  <a:schemeClr val="dk1"/>
                </a:solidFill>
                <a:latin typeface="Calibri"/>
                <a:ea typeface="Calibri"/>
                <a:cs typeface="Calibri"/>
                <a:sym typeface="Calibri"/>
              </a:rPr>
              <a:t>, Last modified 	26 Oct. 2004. Web. 15 May 2016.    </a:t>
            </a:r>
            <a:r>
              <a:rPr lang="en-US" sz="2800" u="sng">
                <a:solidFill>
                  <a:schemeClr val="hlink"/>
                </a:solidFill>
                <a:latin typeface="Calibri"/>
                <a:ea typeface="Calibri"/>
                <a:cs typeface="Calibri"/>
                <a:sym typeface="Calibri"/>
                <a:hlinkClick action="ppaction://hlinksldjump" r:id="rId13"/>
              </a:rPr>
              <a:t>back</a:t>
            </a:r>
            <a:r>
              <a:rPr lang="en-US" sz="2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28"/>
          <p:cNvSpPr txBox="1"/>
          <p:nvPr/>
        </p:nvSpPr>
        <p:spPr>
          <a:xfrm>
            <a:off x="1463040" y="548640"/>
            <a:ext cx="8426548" cy="82791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49 Lochner, Stephen.  “</a:t>
            </a:r>
            <a:r>
              <a:rPr lang="en-US" sz="2800" u="sng">
                <a:solidFill>
                  <a:schemeClr val="hlink"/>
                </a:solidFill>
                <a:latin typeface="Calibri"/>
                <a:ea typeface="Calibri"/>
                <a:cs typeface="Calibri"/>
                <a:sym typeface="Calibri"/>
                <a:hlinkClick r:id="rId3"/>
              </a:rPr>
              <a:t>The Last Judgment</a:t>
            </a:r>
            <a:r>
              <a:rPr lang="en-US" sz="2800">
                <a:solidFill>
                  <a:schemeClr val="dk1"/>
                </a:solidFill>
                <a:latin typeface="Calibri"/>
                <a:ea typeface="Calibri"/>
                <a:cs typeface="Calibri"/>
                <a:sym typeface="Calibri"/>
              </a:rPr>
              <a:t>.” Painting. Via </a:t>
            </a:r>
            <a:r>
              <a:rPr lang="en-US" sz="2800" u="sng">
                <a:solidFill>
                  <a:schemeClr val="hlink"/>
                </a:solidFill>
                <a:latin typeface="Calibri"/>
                <a:ea typeface="Calibri"/>
                <a:cs typeface="Calibri"/>
                <a:sym typeface="Calibri"/>
                <a:hlinkClick r:id="rId4"/>
              </a:rPr>
              <a:t>Wikimedia Commons</a:t>
            </a:r>
            <a:r>
              <a:rPr lang="en-US" sz="2800">
                <a:solidFill>
                  <a:schemeClr val="dk1"/>
                </a:solidFill>
                <a:latin typeface="Calibri"/>
                <a:ea typeface="Calibri"/>
                <a:cs typeface="Calibri"/>
                <a:sym typeface="Calibri"/>
              </a:rPr>
              <a:t>.  1 Mar 2016   </a:t>
            </a:r>
            <a:r>
              <a:rPr lang="en-US" sz="2800" u="sng">
                <a:solidFill>
                  <a:schemeClr val="hlink"/>
                </a:solidFill>
                <a:latin typeface="Calibri"/>
                <a:ea typeface="Calibri"/>
                <a:cs typeface="Calibri"/>
                <a:sym typeface="Calibri"/>
                <a:hlinkClick action="ppaction://hlinksldjump" r:id="rId5"/>
              </a:rPr>
              <a:t>back</a:t>
            </a:r>
            <a:r>
              <a:rPr lang="en-US" sz="2800">
                <a:solidFill>
                  <a:schemeClr val="dk1"/>
                </a:solidFill>
                <a:latin typeface="Calibri"/>
                <a:ea typeface="Calibri"/>
                <a:cs typeface="Calibri"/>
                <a:sym typeface="Calibri"/>
              </a:rPr>
              <a:t> </a:t>
            </a:r>
            <a:endParaRPr/>
          </a:p>
          <a:p>
            <a:pPr indent="-514350" lvl="0" marL="514350" marR="0" rtl="0" algn="l">
              <a:spcBef>
                <a:spcPts val="0"/>
              </a:spcBef>
              <a:spcAft>
                <a:spcPts val="0"/>
              </a:spcAft>
              <a:buClr>
                <a:schemeClr val="dk1"/>
              </a:buClr>
              <a:buSzPts val="2800"/>
              <a:buFont typeface="Calibri"/>
              <a:buAutoNum type="arabicPlain" startAt="50"/>
            </a:pPr>
            <a:r>
              <a:rPr lang="en-US" sz="2800">
                <a:solidFill>
                  <a:schemeClr val="dk1"/>
                </a:solidFill>
                <a:latin typeface="Calibri"/>
                <a:ea typeface="Calibri"/>
                <a:cs typeface="Calibri"/>
                <a:sym typeface="Calibri"/>
              </a:rPr>
              <a:t>Luther burning the papal bull. Image. </a:t>
            </a:r>
            <a:r>
              <a:rPr lang="en-US" sz="2800" u="sng">
                <a:solidFill>
                  <a:schemeClr val="hlink"/>
                </a:solidFill>
                <a:latin typeface="Calibri"/>
                <a:ea typeface="Calibri"/>
                <a:cs typeface="Calibri"/>
                <a:sym typeface="Calibri"/>
                <a:hlinkClick r:id="rId6"/>
              </a:rPr>
              <a:t>The trial of Martin Luther. </a:t>
            </a:r>
            <a:r>
              <a:rPr lang="en-US" sz="2800">
                <a:solidFill>
                  <a:schemeClr val="dk1"/>
                </a:solidFill>
                <a:latin typeface="Calibri"/>
                <a:ea typeface="Calibri"/>
                <a:cs typeface="Calibri"/>
                <a:sym typeface="Calibri"/>
              </a:rPr>
              <a:t>1 Mar 2016.    </a:t>
            </a:r>
            <a:r>
              <a:rPr lang="en-US" sz="2800" u="sng">
                <a:solidFill>
                  <a:schemeClr val="hlink"/>
                </a:solidFill>
                <a:latin typeface="Calibri"/>
                <a:ea typeface="Calibri"/>
                <a:cs typeface="Calibri"/>
                <a:sym typeface="Calibri"/>
                <a:hlinkClick action="ppaction://hlinksldjump" r:id="rId7"/>
              </a:rPr>
              <a:t>back</a:t>
            </a:r>
            <a:endParaRPr sz="28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lain" startAt="50"/>
            </a:pPr>
            <a:r>
              <a:rPr lang="en-US" sz="2800">
                <a:solidFill>
                  <a:schemeClr val="dk1"/>
                </a:solidFill>
                <a:latin typeface="Calibri"/>
                <a:ea typeface="Calibri"/>
                <a:cs typeface="Calibri"/>
                <a:sym typeface="Calibri"/>
              </a:rPr>
              <a:t>Luther answering charges of heresy before the Diet of Worms in 1521.   </a:t>
            </a:r>
            <a:r>
              <a:rPr lang="en-US" sz="2800" u="sng">
                <a:solidFill>
                  <a:schemeClr val="hlink"/>
                </a:solidFill>
                <a:latin typeface="Calibri"/>
                <a:ea typeface="Calibri"/>
                <a:cs typeface="Calibri"/>
                <a:sym typeface="Calibri"/>
                <a:hlinkClick action="ppaction://hlinksldjump" r:id="rId8"/>
              </a:rPr>
              <a:t>back</a:t>
            </a:r>
            <a:r>
              <a:rPr lang="en-US" sz="2800">
                <a:solidFill>
                  <a:schemeClr val="dk1"/>
                </a:solidFill>
                <a:latin typeface="Calibri"/>
                <a:ea typeface="Calibri"/>
                <a:cs typeface="Calibri"/>
                <a:sym typeface="Calibri"/>
              </a:rPr>
              <a:t> </a:t>
            </a:r>
            <a:endParaRPr/>
          </a:p>
          <a:p>
            <a:pPr indent="-514350" lvl="0" marL="514350" marR="0" rtl="0" algn="l">
              <a:spcBef>
                <a:spcPts val="0"/>
              </a:spcBef>
              <a:spcAft>
                <a:spcPts val="0"/>
              </a:spcAft>
              <a:buClr>
                <a:schemeClr val="dk1"/>
              </a:buClr>
              <a:buSzPts val="2800"/>
              <a:buFont typeface="Calibri"/>
              <a:buAutoNum type="arabicPlain" startAt="50"/>
            </a:pPr>
            <a:r>
              <a:rPr lang="en-US" sz="2800">
                <a:solidFill>
                  <a:schemeClr val="dk1"/>
                </a:solidFill>
                <a:latin typeface="Calibri"/>
                <a:ea typeface="Calibri"/>
                <a:cs typeface="Calibri"/>
                <a:sym typeface="Calibri"/>
              </a:rPr>
              <a:t>The </a:t>
            </a:r>
            <a:r>
              <a:rPr lang="en-US" sz="2800" u="sng">
                <a:solidFill>
                  <a:schemeClr val="hlink"/>
                </a:solidFill>
                <a:latin typeface="Calibri"/>
                <a:ea typeface="Calibri"/>
                <a:cs typeface="Calibri"/>
                <a:sym typeface="Calibri"/>
                <a:hlinkClick r:id="rId9"/>
              </a:rPr>
              <a:t>Wartburg Castle</a:t>
            </a:r>
            <a:r>
              <a:rPr lang="en-US" sz="2800">
                <a:solidFill>
                  <a:schemeClr val="dk1"/>
                </a:solidFill>
                <a:latin typeface="Calibri"/>
                <a:ea typeface="Calibri"/>
                <a:cs typeface="Calibri"/>
                <a:sym typeface="Calibri"/>
              </a:rPr>
              <a:t>. Image. Via </a:t>
            </a:r>
            <a:r>
              <a:rPr lang="en-US" sz="2800" u="sng">
                <a:solidFill>
                  <a:schemeClr val="hlink"/>
                </a:solidFill>
                <a:latin typeface="Calibri"/>
                <a:ea typeface="Calibri"/>
                <a:cs typeface="Calibri"/>
                <a:sym typeface="Calibri"/>
                <a:hlinkClick r:id="rId10"/>
              </a:rPr>
              <a:t>Wikimedia Commons</a:t>
            </a:r>
            <a:r>
              <a:rPr lang="en-US" sz="2800">
                <a:solidFill>
                  <a:schemeClr val="dk1"/>
                </a:solidFill>
                <a:latin typeface="Calibri"/>
                <a:ea typeface="Calibri"/>
                <a:cs typeface="Calibri"/>
                <a:sym typeface="Calibri"/>
              </a:rPr>
              <a:t>.   1 Mar 2016. </a:t>
            </a:r>
            <a:r>
              <a:rPr lang="en-US" sz="2800" u="sng">
                <a:solidFill>
                  <a:schemeClr val="hlink"/>
                </a:solidFill>
                <a:latin typeface="Calibri"/>
                <a:ea typeface="Calibri"/>
                <a:cs typeface="Calibri"/>
                <a:sym typeface="Calibri"/>
                <a:hlinkClick action="ppaction://hlinksldjump" r:id="rId11"/>
              </a:rPr>
              <a:t>back</a:t>
            </a:r>
            <a:r>
              <a:rPr lang="en-US" sz="2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lain" startAt="50"/>
            </a:pPr>
            <a:r>
              <a:rPr lang="en-US" sz="2800">
                <a:solidFill>
                  <a:schemeClr val="dk1"/>
                </a:solidFill>
                <a:latin typeface="Calibri"/>
                <a:ea typeface="Calibri"/>
                <a:cs typeface="Calibri"/>
                <a:sym typeface="Calibri"/>
              </a:rPr>
              <a:t>Original Luther Bible. Image. </a:t>
            </a:r>
            <a:r>
              <a:rPr lang="en-US" sz="2800" u="sng">
                <a:solidFill>
                  <a:schemeClr val="hlink"/>
                </a:solidFill>
                <a:latin typeface="Calibri"/>
                <a:ea typeface="Calibri"/>
                <a:cs typeface="Calibri"/>
                <a:sym typeface="Calibri"/>
                <a:hlinkClick r:id="rId12"/>
              </a:rPr>
              <a:t>Die Franckeschen Stiftungen Zu Halle.</a:t>
            </a:r>
            <a:r>
              <a:rPr lang="en-US" sz="2800">
                <a:solidFill>
                  <a:schemeClr val="dk1"/>
                </a:solidFill>
                <a:latin typeface="Calibri"/>
                <a:ea typeface="Calibri"/>
                <a:cs typeface="Calibri"/>
                <a:sym typeface="Calibri"/>
              </a:rPr>
              <a:t> 1 Mar</a:t>
            </a:r>
            <a:r>
              <a:rPr lang="en-US" sz="2800" cap="none">
                <a:solidFill>
                  <a:schemeClr val="dk1"/>
                </a:solidFill>
                <a:latin typeface="Calibri"/>
                <a:ea typeface="Calibri"/>
                <a:cs typeface="Calibri"/>
                <a:sym typeface="Calibri"/>
              </a:rPr>
              <a:t> 2016. </a:t>
            </a:r>
            <a:r>
              <a:rPr lang="en-US" sz="2800" u="sng">
                <a:solidFill>
                  <a:schemeClr val="hlink"/>
                </a:solidFill>
                <a:latin typeface="Calibri"/>
                <a:ea typeface="Calibri"/>
                <a:cs typeface="Calibri"/>
                <a:sym typeface="Calibri"/>
                <a:hlinkClick action="ppaction://hlinksldjump" r:id="rId13"/>
              </a:rPr>
              <a:t>back</a:t>
            </a:r>
            <a:r>
              <a:rPr lang="en-US" sz="2800">
                <a:solidFill>
                  <a:schemeClr val="dk1"/>
                </a:solidFill>
                <a:latin typeface="Calibri"/>
                <a:ea typeface="Calibri"/>
                <a:cs typeface="Calibri"/>
                <a:sym typeface="Calibri"/>
              </a:rPr>
              <a:t> </a:t>
            </a:r>
            <a:endParaRPr/>
          </a:p>
          <a:p>
            <a:pPr indent="-514350" lvl="0" marL="514350" marR="0" rtl="0" algn="l">
              <a:spcBef>
                <a:spcPts val="0"/>
              </a:spcBef>
              <a:spcAft>
                <a:spcPts val="0"/>
              </a:spcAft>
              <a:buClr>
                <a:schemeClr val="dk1"/>
              </a:buClr>
              <a:buSzPts val="2800"/>
              <a:buFont typeface="Calibri"/>
              <a:buAutoNum type="arabicPlain" startAt="50"/>
            </a:pPr>
            <a:r>
              <a:rPr lang="en-US" sz="2800">
                <a:solidFill>
                  <a:schemeClr val="dk1"/>
                </a:solidFill>
                <a:latin typeface="Calibri"/>
                <a:ea typeface="Calibri"/>
                <a:cs typeface="Calibri"/>
                <a:sym typeface="Calibri"/>
              </a:rPr>
              <a:t>Spangenberg, G.A. </a:t>
            </a:r>
            <a:r>
              <a:rPr lang="en-US" sz="2800" u="sng">
                <a:solidFill>
                  <a:schemeClr val="hlink"/>
                </a:solidFill>
                <a:latin typeface="Calibri"/>
                <a:ea typeface="Calibri"/>
                <a:cs typeface="Calibri"/>
                <a:sym typeface="Calibri"/>
                <a:hlinkClick r:id="rId14"/>
              </a:rPr>
              <a:t>Martin Luther and his family.</a:t>
            </a:r>
            <a:r>
              <a:rPr lang="en-US" sz="2800">
                <a:solidFill>
                  <a:schemeClr val="dk1"/>
                </a:solidFill>
                <a:latin typeface="Calibri"/>
                <a:ea typeface="Calibri"/>
                <a:cs typeface="Calibri"/>
                <a:sym typeface="Calibri"/>
              </a:rPr>
              <a:t> Image. Via </a:t>
            </a:r>
            <a:r>
              <a:rPr lang="en-US" sz="2800" u="sng">
                <a:solidFill>
                  <a:schemeClr val="hlink"/>
                </a:solidFill>
                <a:latin typeface="Calibri"/>
                <a:ea typeface="Calibri"/>
                <a:cs typeface="Calibri"/>
                <a:sym typeface="Calibri"/>
                <a:hlinkClick r:id="rId15"/>
              </a:rPr>
              <a:t>Musee de Leipzig</a:t>
            </a:r>
            <a:r>
              <a:rPr lang="en-US" sz="2800">
                <a:solidFill>
                  <a:schemeClr val="dk1"/>
                </a:solidFill>
                <a:latin typeface="Calibri"/>
                <a:ea typeface="Calibri"/>
                <a:cs typeface="Calibri"/>
                <a:sym typeface="Calibri"/>
              </a:rPr>
              <a:t>. 1866. 19 Mar 2016.  </a:t>
            </a:r>
            <a:r>
              <a:rPr lang="en-US" sz="2800" u="sng">
                <a:solidFill>
                  <a:schemeClr val="hlink"/>
                </a:solidFill>
                <a:latin typeface="Calibri"/>
                <a:ea typeface="Calibri"/>
                <a:cs typeface="Calibri"/>
                <a:sym typeface="Calibri"/>
                <a:hlinkClick action="ppaction://hlinksldjump" r:id="rId16"/>
              </a:rPr>
              <a:t>back</a:t>
            </a:r>
            <a:endParaRPr sz="2800">
              <a:solidFill>
                <a:schemeClr val="dk1"/>
              </a:solidFill>
              <a:latin typeface="Calibri"/>
              <a:ea typeface="Calibri"/>
              <a:cs typeface="Calibri"/>
              <a:sym typeface="Calibri"/>
            </a:endParaRPr>
          </a:p>
          <a:p>
            <a:pPr indent="-336550" lvl="0" marL="514350" marR="0" rtl="0" algn="l">
              <a:spcBef>
                <a:spcPts val="0"/>
              </a:spcBef>
              <a:spcAft>
                <a:spcPts val="0"/>
              </a:spcAft>
              <a:buClr>
                <a:schemeClr val="dk1"/>
              </a:buClr>
              <a:buSzPts val="2800"/>
              <a:buFont typeface="Calibri"/>
              <a:buNone/>
            </a:pPr>
            <a:r>
              <a:t/>
            </a:r>
            <a:endParaRPr sz="2800" cap="none">
              <a:solidFill>
                <a:schemeClr val="dk1"/>
              </a:solidFill>
              <a:latin typeface="Calibri"/>
              <a:ea typeface="Calibri"/>
              <a:cs typeface="Calibri"/>
              <a:sym typeface="Calibri"/>
            </a:endParaRPr>
          </a:p>
          <a:p>
            <a:pPr indent="-336550" lvl="0" marL="514350" marR="0" rtl="0" algn="l">
              <a:spcBef>
                <a:spcPts val="0"/>
              </a:spcBef>
              <a:spcAft>
                <a:spcPts val="0"/>
              </a:spcAft>
              <a:buClr>
                <a:schemeClr val="dk1"/>
              </a:buClr>
              <a:buSzPts val="2800"/>
              <a:buFont typeface="Calibri"/>
              <a:buNone/>
            </a:pPr>
            <a:r>
              <a:t/>
            </a:r>
            <a:endParaRPr sz="2800" cap="none">
              <a:solidFill>
                <a:schemeClr val="dk1"/>
              </a:solidFill>
              <a:latin typeface="Calibri"/>
              <a:ea typeface="Calibri"/>
              <a:cs typeface="Calibri"/>
              <a:sym typeface="Calibri"/>
            </a:endParaRPr>
          </a:p>
          <a:p>
            <a:pPr indent="-336550" lvl="0" marL="514350"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336550" lvl="0" marL="514350"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336550" lvl="0" marL="514350" marR="0" rtl="0" algn="l">
              <a:spcBef>
                <a:spcPts val="0"/>
              </a:spcBef>
              <a:spcAft>
                <a:spcPts val="0"/>
              </a:spcAft>
              <a:buClr>
                <a:schemeClr val="dk1"/>
              </a:buClr>
              <a:buSzPts val="2800"/>
              <a:buFont typeface="Calibri"/>
              <a:buNone/>
            </a:pPr>
            <a:r>
              <a:t/>
            </a:r>
            <a:endParaRPr b="1" sz="2800" u="sng">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29"/>
          <p:cNvSpPr txBox="1"/>
          <p:nvPr/>
        </p:nvSpPr>
        <p:spPr>
          <a:xfrm>
            <a:off x="1055077" y="534572"/>
            <a:ext cx="9340800" cy="6664800"/>
          </a:xfrm>
          <a:prstGeom prst="rect">
            <a:avLst/>
          </a:prstGeom>
          <a:noFill/>
          <a:ln>
            <a:noFill/>
          </a:ln>
        </p:spPr>
        <p:txBody>
          <a:bodyPr anchorCtr="0" anchor="t" bIns="45700" lIns="91425" spcFirstLastPara="1" rIns="91425" wrap="square" tIns="45700">
            <a:spAutoFit/>
          </a:bodyPr>
          <a:lstStyle/>
          <a:p>
            <a:pPr indent="-508000" lvl="0" marL="514350" marR="0" rtl="0" algn="l">
              <a:spcBef>
                <a:spcPts val="0"/>
              </a:spcBef>
              <a:spcAft>
                <a:spcPts val="0"/>
              </a:spcAft>
              <a:buClr>
                <a:schemeClr val="dk1"/>
              </a:buClr>
              <a:buSzPts val="2700"/>
              <a:buFont typeface="Calibri"/>
              <a:buAutoNum type="arabicPlain" startAt="55"/>
            </a:pPr>
            <a:r>
              <a:rPr lang="en-US" sz="2700">
                <a:solidFill>
                  <a:schemeClr val="dk1"/>
                </a:solidFill>
                <a:latin typeface="Calibri"/>
                <a:ea typeface="Calibri"/>
                <a:cs typeface="Calibri"/>
                <a:sym typeface="Calibri"/>
              </a:rPr>
              <a:t>Cranach, Lucas.  A picture of true preaching.  Image. Via </a:t>
            </a:r>
            <a:r>
              <a:rPr lang="en-US" sz="2700" u="sng">
                <a:solidFill>
                  <a:schemeClr val="hlink"/>
                </a:solidFill>
                <a:latin typeface="Calibri"/>
                <a:ea typeface="Calibri"/>
                <a:cs typeface="Calibri"/>
                <a:sym typeface="Calibri"/>
                <a:hlinkClick r:id="rId3"/>
              </a:rPr>
              <a:t>Apostolic Theology</a:t>
            </a:r>
            <a:r>
              <a:rPr lang="en-US" sz="2700">
                <a:solidFill>
                  <a:schemeClr val="dk1"/>
                </a:solidFill>
                <a:latin typeface="Calibri"/>
                <a:ea typeface="Calibri"/>
                <a:cs typeface="Calibri"/>
                <a:sym typeface="Calibri"/>
              </a:rPr>
              <a:t>.  1 May 2016.   </a:t>
            </a:r>
            <a:r>
              <a:rPr lang="en-US" sz="2700" u="sng">
                <a:solidFill>
                  <a:schemeClr val="hlink"/>
                </a:solidFill>
                <a:latin typeface="Calibri"/>
                <a:ea typeface="Calibri"/>
                <a:cs typeface="Calibri"/>
                <a:sym typeface="Calibri"/>
                <a:hlinkClick action="ppaction://hlinksldjump" r:id="rId4"/>
              </a:rPr>
              <a:t>back</a:t>
            </a:r>
            <a:r>
              <a:rPr lang="en-US" sz="2700">
                <a:solidFill>
                  <a:schemeClr val="dk1"/>
                </a:solidFill>
                <a:latin typeface="Calibri"/>
                <a:ea typeface="Calibri"/>
                <a:cs typeface="Calibri"/>
                <a:sym typeface="Calibri"/>
              </a:rPr>
              <a:t> </a:t>
            </a:r>
            <a:endParaRPr sz="1300"/>
          </a:p>
          <a:p>
            <a:pPr indent="-508000" lvl="0" marL="514350" marR="0" rtl="0" algn="l">
              <a:spcBef>
                <a:spcPts val="0"/>
              </a:spcBef>
              <a:spcAft>
                <a:spcPts val="0"/>
              </a:spcAft>
              <a:buClr>
                <a:schemeClr val="dk1"/>
              </a:buClr>
              <a:buSzPts val="2700"/>
              <a:buFont typeface="Calibri"/>
              <a:buAutoNum type="arabicPlain" startAt="55"/>
            </a:pPr>
            <a:r>
              <a:rPr lang="en-US" sz="2700" u="sng">
                <a:solidFill>
                  <a:schemeClr val="hlink"/>
                </a:solidFill>
                <a:latin typeface="Calibri"/>
                <a:ea typeface="Calibri"/>
                <a:cs typeface="Calibri"/>
                <a:sym typeface="Calibri"/>
                <a:hlinkClick r:id="rId5"/>
              </a:rPr>
              <a:t>Martin Luther’s seal</a:t>
            </a:r>
            <a:r>
              <a:rPr lang="en-US" sz="2700">
                <a:solidFill>
                  <a:schemeClr val="dk1"/>
                </a:solidFill>
                <a:latin typeface="Calibri"/>
                <a:ea typeface="Calibri"/>
                <a:cs typeface="Calibri"/>
                <a:sym typeface="Calibri"/>
              </a:rPr>
              <a:t>. Image. 1 May 2016.  </a:t>
            </a:r>
            <a:r>
              <a:rPr lang="en-US" sz="2700" u="sng">
                <a:solidFill>
                  <a:schemeClr val="hlink"/>
                </a:solidFill>
                <a:latin typeface="Calibri"/>
                <a:ea typeface="Calibri"/>
                <a:cs typeface="Calibri"/>
                <a:sym typeface="Calibri"/>
                <a:hlinkClick action="ppaction://hlinksldjump" r:id="rId6"/>
              </a:rPr>
              <a:t>back</a:t>
            </a:r>
            <a:r>
              <a:rPr lang="en-US" sz="2700">
                <a:solidFill>
                  <a:schemeClr val="dk1"/>
                </a:solidFill>
                <a:latin typeface="Calibri"/>
                <a:ea typeface="Calibri"/>
                <a:cs typeface="Calibri"/>
                <a:sym typeface="Calibri"/>
              </a:rPr>
              <a:t> </a:t>
            </a:r>
            <a:endParaRPr sz="1300"/>
          </a:p>
          <a:p>
            <a:pPr indent="-508000" lvl="0" marL="514350" marR="0" rtl="0" algn="l">
              <a:spcBef>
                <a:spcPts val="0"/>
              </a:spcBef>
              <a:spcAft>
                <a:spcPts val="0"/>
              </a:spcAft>
              <a:buClr>
                <a:schemeClr val="dk1"/>
              </a:buClr>
              <a:buSzPts val="2700"/>
              <a:buFont typeface="Calibri"/>
              <a:buAutoNum type="arabicPlain" startAt="55"/>
            </a:pPr>
            <a:r>
              <a:rPr lang="en-US" sz="2700">
                <a:solidFill>
                  <a:schemeClr val="dk1"/>
                </a:solidFill>
                <a:latin typeface="Calibri"/>
                <a:ea typeface="Calibri"/>
                <a:cs typeface="Calibri"/>
                <a:sym typeface="Calibri"/>
              </a:rPr>
              <a:t>A Mighty Fortress (Ein feste Burg ist unser Gott) (arr. J. Rutter): John Scott, The Cambridge Singers, John Rutter &amp; City of London Sinfonia  Album: Sing, Ye Heavens - Hymns for All Time	  </a:t>
            </a:r>
            <a:r>
              <a:rPr lang="en-US" sz="2700" u="sng">
                <a:solidFill>
                  <a:schemeClr val="hlink"/>
                </a:solidFill>
                <a:latin typeface="Calibri"/>
                <a:ea typeface="Calibri"/>
                <a:cs typeface="Calibri"/>
                <a:sym typeface="Calibri"/>
                <a:hlinkClick action="ppaction://hlinksldjump" r:id="rId7"/>
              </a:rPr>
              <a:t>back</a:t>
            </a:r>
            <a:endParaRPr sz="27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lain" startAt="55"/>
            </a:pPr>
            <a:r>
              <a:rPr i="1" lang="en-US" sz="2700">
                <a:solidFill>
                  <a:schemeClr val="dk1"/>
                </a:solidFill>
                <a:latin typeface="Calibri"/>
                <a:ea typeface="Calibri"/>
                <a:cs typeface="Calibri"/>
                <a:sym typeface="Calibri"/>
              </a:rPr>
              <a:t>Additional website of interest, as Luther actually influenced our American spirit.</a:t>
            </a:r>
            <a:r>
              <a:rPr lang="en-US" sz="2700">
                <a:solidFill>
                  <a:schemeClr val="dk1"/>
                </a:solidFill>
                <a:latin typeface="Calibri"/>
                <a:ea typeface="Calibri"/>
                <a:cs typeface="Calibri"/>
                <a:sym typeface="Calibri"/>
              </a:rPr>
              <a:t> </a:t>
            </a:r>
            <a:r>
              <a:rPr lang="en-US" sz="2700" u="sng">
                <a:solidFill>
                  <a:schemeClr val="hlink"/>
                </a:solidFill>
                <a:latin typeface="Calibri"/>
                <a:ea typeface="Calibri"/>
                <a:cs typeface="Calibri"/>
                <a:sym typeface="Calibri"/>
                <a:hlinkClick r:id="rId8"/>
              </a:rPr>
              <a:t>The Bible and Government</a:t>
            </a:r>
            <a:r>
              <a:rPr lang="en-US" sz="2700">
                <a:solidFill>
                  <a:schemeClr val="dk1"/>
                </a:solidFill>
                <a:latin typeface="Calibri"/>
                <a:ea typeface="Calibri"/>
                <a:cs typeface="Calibri"/>
                <a:sym typeface="Calibri"/>
              </a:rPr>
              <a:t>. </a:t>
            </a:r>
            <a:r>
              <a:rPr i="1" lang="en-US" sz="1900">
                <a:solidFill>
                  <a:schemeClr val="dk1"/>
                </a:solidFill>
                <a:latin typeface="Calibri"/>
                <a:ea typeface="Calibri"/>
                <a:cs typeface="Calibri"/>
                <a:sym typeface="Calibri"/>
              </a:rPr>
              <a:t>Excerpt: “There had been times when the state had absolute authority and persecuted the church. At other times the church had effective control of the state. The founders saw that neither of these extremes were ideal. They developed a system that stood the test of time. Observers everywhere generally agree that American's Founding Fathers achieved a solid balance between church and state, one consistent with biblical concepts.”</a:t>
            </a:r>
            <a:r>
              <a:rPr lang="en-US" sz="1900">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http://www.faithfacts.org/christ-and-the-culture/the-bible-and-government </a:t>
            </a:r>
            <a:endParaRPr sz="1300"/>
          </a:p>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zoom of world map2.bmp" id="184" name="Google Shape;184;p24"/>
          <p:cNvPicPr preferRelativeResize="0"/>
          <p:nvPr/>
        </p:nvPicPr>
        <p:blipFill rotWithShape="1">
          <a:blip r:embed="rId3">
            <a:alphaModFix/>
          </a:blip>
          <a:srcRect b="0" l="0" r="0" t="0"/>
          <a:stretch/>
        </p:blipFill>
        <p:spPr>
          <a:xfrm>
            <a:off x="3583875" y="544117"/>
            <a:ext cx="4991377" cy="3252728"/>
          </a:xfrm>
          <a:prstGeom prst="rect">
            <a:avLst/>
          </a:prstGeom>
          <a:noFill/>
          <a:ln>
            <a:noFill/>
          </a:ln>
        </p:spPr>
      </p:pic>
      <p:sp>
        <p:nvSpPr>
          <p:cNvPr id="185" name="Google Shape;185;p24"/>
          <p:cNvSpPr/>
          <p:nvPr/>
        </p:nvSpPr>
        <p:spPr>
          <a:xfrm>
            <a:off x="3518456" y="471899"/>
            <a:ext cx="5033765" cy="3990975"/>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24"/>
          <p:cNvSpPr/>
          <p:nvPr/>
        </p:nvSpPr>
        <p:spPr>
          <a:xfrm>
            <a:off x="3327528" y="3001671"/>
            <a:ext cx="2973639" cy="1461203"/>
          </a:xfrm>
          <a:prstGeom prst="bentUpArrow">
            <a:avLst>
              <a:gd fmla="val 21367"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
        <p:nvSpPr>
          <p:cNvPr id="187" name="Google Shape;187;p24"/>
          <p:cNvSpPr txBox="1"/>
          <p:nvPr/>
        </p:nvSpPr>
        <p:spPr>
          <a:xfrm>
            <a:off x="384364" y="416166"/>
            <a:ext cx="334788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From</a:t>
            </a:r>
            <a:r>
              <a:rPr lang="en-US" sz="3600">
                <a:solidFill>
                  <a:srgbClr val="C55A11"/>
                </a:solidFill>
                <a:latin typeface="Calibri"/>
                <a:ea typeface="Calibri"/>
                <a:cs typeface="Calibri"/>
                <a:sym typeface="Calibri"/>
              </a:rPr>
              <a:t> Ancient </a:t>
            </a:r>
            <a:r>
              <a:rPr b="1" lang="en-US" sz="3600">
                <a:solidFill>
                  <a:srgbClr val="C55A11"/>
                </a:solidFill>
                <a:latin typeface="Calibri"/>
                <a:ea typeface="Calibri"/>
                <a:cs typeface="Calibri"/>
                <a:sym typeface="Calibri"/>
              </a:rPr>
              <a:t>Mesopotamia</a:t>
            </a:r>
            <a:r>
              <a:rPr lang="en-US" sz="3600">
                <a:solidFill>
                  <a:srgbClr val="C55A11"/>
                </a:solidFill>
                <a:latin typeface="Calibri"/>
                <a:ea typeface="Calibri"/>
                <a:cs typeface="Calibri"/>
                <a:sym typeface="Calibri"/>
              </a:rPr>
              <a:t> </a:t>
            </a:r>
            <a:r>
              <a:rPr lang="en-US" sz="3600">
                <a:solidFill>
                  <a:schemeClr val="dk1"/>
                </a:solidFill>
                <a:latin typeface="Calibri"/>
                <a:ea typeface="Calibri"/>
                <a:cs typeface="Calibri"/>
                <a:sym typeface="Calibri"/>
              </a:rPr>
              <a:t>we gain the use of  our base 10 numbers. </a:t>
            </a:r>
            <a:endParaRPr/>
          </a:p>
        </p:txBody>
      </p:sp>
      <p:sp>
        <p:nvSpPr>
          <p:cNvPr id="188" name="Google Shape;188;p24"/>
          <p:cNvSpPr txBox="1"/>
          <p:nvPr/>
        </p:nvSpPr>
        <p:spPr>
          <a:xfrm>
            <a:off x="670535" y="4579863"/>
            <a:ext cx="10818056"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This is where great men of faith like Noah, Abraham, Isaac, Jacob (Israel), and Daniel waited for their Savior.</a:t>
            </a:r>
            <a:endParaRPr/>
          </a:p>
        </p:txBody>
      </p:sp>
      <p:sp>
        <p:nvSpPr>
          <p:cNvPr id="189" name="Google Shape;189;p24"/>
          <p:cNvSpPr/>
          <p:nvPr/>
        </p:nvSpPr>
        <p:spPr>
          <a:xfrm>
            <a:off x="6536053" y="2649621"/>
            <a:ext cx="568037" cy="704099"/>
          </a:xfrm>
          <a:prstGeom prst="star4">
            <a:avLst>
              <a:gd fmla="val 12500" name="adj"/>
            </a:avLst>
          </a:prstGeom>
          <a:solidFill>
            <a:srgbClr val="CCFF6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4"/>
          <p:cNvSpPr/>
          <p:nvPr/>
        </p:nvSpPr>
        <p:spPr>
          <a:xfrm rot="1871114">
            <a:off x="6173063" y="2372695"/>
            <a:ext cx="2079846" cy="941549"/>
          </a:xfrm>
          <a:prstGeom prst="ellipse">
            <a:avLst/>
          </a:prstGeom>
          <a:solidFill>
            <a:srgbClr val="FFC000">
              <a:alpha val="4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Mesopotamia</a:t>
            </a:r>
            <a:endParaRPr/>
          </a:p>
        </p:txBody>
      </p:sp>
      <p:sp>
        <p:nvSpPr>
          <p:cNvPr id="191" name="Google Shape;191;p24"/>
          <p:cNvSpPr txBox="1"/>
          <p:nvPr/>
        </p:nvSpPr>
        <p:spPr>
          <a:xfrm>
            <a:off x="11249440" y="6147581"/>
            <a:ext cx="4783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[7]</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zoom of world map2.bmp" id="197" name="Google Shape;197;p25"/>
          <p:cNvPicPr preferRelativeResize="0"/>
          <p:nvPr/>
        </p:nvPicPr>
        <p:blipFill rotWithShape="1">
          <a:blip r:embed="rId3">
            <a:alphaModFix/>
          </a:blip>
          <a:srcRect b="0" l="0" r="0" t="0"/>
          <a:stretch/>
        </p:blipFill>
        <p:spPr>
          <a:xfrm>
            <a:off x="3583875" y="544117"/>
            <a:ext cx="4991377" cy="3252728"/>
          </a:xfrm>
          <a:prstGeom prst="rect">
            <a:avLst/>
          </a:prstGeom>
          <a:noFill/>
          <a:ln>
            <a:noFill/>
          </a:ln>
        </p:spPr>
      </p:pic>
      <p:sp>
        <p:nvSpPr>
          <p:cNvPr id="198" name="Google Shape;198;p25"/>
          <p:cNvSpPr/>
          <p:nvPr/>
        </p:nvSpPr>
        <p:spPr>
          <a:xfrm>
            <a:off x="3518456" y="471899"/>
            <a:ext cx="5033765" cy="3990975"/>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5"/>
          <p:cNvSpPr/>
          <p:nvPr/>
        </p:nvSpPr>
        <p:spPr>
          <a:xfrm>
            <a:off x="6583181" y="2718639"/>
            <a:ext cx="490840" cy="492037"/>
          </a:xfrm>
          <a:prstGeom prst="star4">
            <a:avLst>
              <a:gd fmla="val 15359" name="adj"/>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5"/>
          <p:cNvSpPr/>
          <p:nvPr/>
        </p:nvSpPr>
        <p:spPr>
          <a:xfrm>
            <a:off x="3299238" y="2855592"/>
            <a:ext cx="2973639" cy="1406919"/>
          </a:xfrm>
          <a:prstGeom prst="bentUpArrow">
            <a:avLst>
              <a:gd fmla="val 23367"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
        <p:nvSpPr>
          <p:cNvPr id="201" name="Google Shape;201;p25"/>
          <p:cNvSpPr txBox="1"/>
          <p:nvPr/>
        </p:nvSpPr>
        <p:spPr>
          <a:xfrm>
            <a:off x="182753" y="650978"/>
            <a:ext cx="3275539"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990033"/>
                </a:solidFill>
                <a:latin typeface="Calibri"/>
                <a:ea typeface="Calibri"/>
                <a:cs typeface="Calibri"/>
                <a:sym typeface="Calibri"/>
              </a:rPr>
              <a:t>Ancient Egyptians </a:t>
            </a:r>
            <a:r>
              <a:rPr lang="en-US" sz="3600">
                <a:solidFill>
                  <a:schemeClr val="dk1"/>
                </a:solidFill>
                <a:latin typeface="Calibri"/>
                <a:ea typeface="Calibri"/>
                <a:cs typeface="Calibri"/>
                <a:sym typeface="Calibri"/>
              </a:rPr>
              <a:t>were the first to write words instead of pictures. </a:t>
            </a:r>
            <a:endParaRPr sz="3600">
              <a:solidFill>
                <a:schemeClr val="dk1"/>
              </a:solidFill>
              <a:latin typeface="Calibri"/>
              <a:ea typeface="Calibri"/>
              <a:cs typeface="Calibri"/>
              <a:sym typeface="Calibri"/>
            </a:endParaRPr>
          </a:p>
        </p:txBody>
      </p:sp>
      <p:sp>
        <p:nvSpPr>
          <p:cNvPr id="202" name="Google Shape;202;p25"/>
          <p:cNvSpPr/>
          <p:nvPr/>
        </p:nvSpPr>
        <p:spPr>
          <a:xfrm rot="1871114">
            <a:off x="6318712" y="2384845"/>
            <a:ext cx="2079846" cy="941549"/>
          </a:xfrm>
          <a:prstGeom prst="ellipse">
            <a:avLst/>
          </a:prstGeom>
          <a:solidFill>
            <a:srgbClr val="FFC000">
              <a:alpha val="4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Mesopotamia</a:t>
            </a:r>
            <a:endParaRPr/>
          </a:p>
        </p:txBody>
      </p:sp>
      <p:sp>
        <p:nvSpPr>
          <p:cNvPr id="203" name="Google Shape;203;p25"/>
          <p:cNvSpPr/>
          <p:nvPr/>
        </p:nvSpPr>
        <p:spPr>
          <a:xfrm>
            <a:off x="5812398" y="2959302"/>
            <a:ext cx="950784" cy="868383"/>
          </a:xfrm>
          <a:prstGeom prst="ellipse">
            <a:avLst/>
          </a:prstGeom>
          <a:blipFill rotWithShape="1">
            <a:blip r:embed="rId4">
              <a:alphaModFix amt="54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Egypt</a:t>
            </a:r>
            <a:endParaRPr/>
          </a:p>
        </p:txBody>
      </p:sp>
      <p:sp>
        <p:nvSpPr>
          <p:cNvPr id="204" name="Google Shape;204;p25"/>
          <p:cNvSpPr txBox="1"/>
          <p:nvPr/>
        </p:nvSpPr>
        <p:spPr>
          <a:xfrm>
            <a:off x="182753" y="4432767"/>
            <a:ext cx="8708029"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God used Moses to take the children of Israel out of Egyptian slavery as recorded in the book of Exodus.</a:t>
            </a:r>
            <a:endParaRPr/>
          </a:p>
        </p:txBody>
      </p:sp>
      <p:pic>
        <p:nvPicPr>
          <p:cNvPr id="205" name="Google Shape;205;p25"/>
          <p:cNvPicPr preferRelativeResize="0"/>
          <p:nvPr/>
        </p:nvPicPr>
        <p:blipFill rotWithShape="1">
          <a:blip r:embed="rId5">
            <a:alphaModFix/>
          </a:blip>
          <a:srcRect b="0" l="0" r="0" t="0"/>
          <a:stretch/>
        </p:blipFill>
        <p:spPr>
          <a:xfrm>
            <a:off x="9135572" y="4706416"/>
            <a:ext cx="2587385" cy="19362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nvSpPr>
        <p:spPr>
          <a:xfrm>
            <a:off x="384363" y="331759"/>
            <a:ext cx="4273485"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1E4E79"/>
                </a:solidFill>
                <a:latin typeface="Calibri"/>
                <a:ea typeface="Calibri"/>
                <a:cs typeface="Calibri"/>
                <a:sym typeface="Calibri"/>
              </a:rPr>
              <a:t>Ancient Israel </a:t>
            </a:r>
            <a:r>
              <a:rPr lang="en-US" sz="3200">
                <a:solidFill>
                  <a:schemeClr val="dk1"/>
                </a:solidFill>
                <a:latin typeface="Calibri"/>
                <a:ea typeface="Calibri"/>
                <a:cs typeface="Calibri"/>
                <a:sym typeface="Calibri"/>
              </a:rPr>
              <a:t>arose when God called Abraham out of Mesopotamia to the land of </a:t>
            </a:r>
            <a:r>
              <a:rPr b="1" lang="en-US" sz="3200">
                <a:solidFill>
                  <a:schemeClr val="dk1"/>
                </a:solidFill>
                <a:latin typeface="Calibri"/>
                <a:ea typeface="Calibri"/>
                <a:cs typeface="Calibri"/>
                <a:sym typeface="Calibri"/>
              </a:rPr>
              <a:t>Canaan</a:t>
            </a:r>
            <a:r>
              <a:rPr lang="en-US" sz="3200">
                <a:solidFill>
                  <a:schemeClr val="dk1"/>
                </a:solidFill>
                <a:latin typeface="Calibri"/>
                <a:ea typeface="Calibri"/>
                <a:cs typeface="Calibri"/>
                <a:sym typeface="Calibri"/>
              </a:rPr>
              <a:t>.  Abraham’s descendants were the Israelites, God’s chosen people.</a:t>
            </a:r>
            <a:endParaRPr/>
          </a:p>
        </p:txBody>
      </p:sp>
      <p:sp>
        <p:nvSpPr>
          <p:cNvPr id="212" name="Google Shape;212;p26"/>
          <p:cNvSpPr txBox="1"/>
          <p:nvPr/>
        </p:nvSpPr>
        <p:spPr>
          <a:xfrm>
            <a:off x="384363" y="4647310"/>
            <a:ext cx="10818056"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Moved by the Holy Spirit, Moses wrote the first five books of the Old Testament.</a:t>
            </a:r>
            <a:endParaRPr/>
          </a:p>
        </p:txBody>
      </p:sp>
      <p:pic>
        <p:nvPicPr>
          <p:cNvPr id="213" name="Google Shape;213;p26"/>
          <p:cNvPicPr preferRelativeResize="0"/>
          <p:nvPr/>
        </p:nvPicPr>
        <p:blipFill rotWithShape="1">
          <a:blip r:embed="rId3">
            <a:alphaModFix/>
          </a:blip>
          <a:srcRect b="0" l="0" r="0" t="0"/>
          <a:stretch/>
        </p:blipFill>
        <p:spPr>
          <a:xfrm>
            <a:off x="5928281" y="728624"/>
            <a:ext cx="4819650" cy="2895600"/>
          </a:xfrm>
          <a:prstGeom prst="rect">
            <a:avLst/>
          </a:prstGeom>
          <a:noFill/>
          <a:ln>
            <a:noFill/>
          </a:ln>
        </p:spPr>
      </p:pic>
      <p:sp>
        <p:nvSpPr>
          <p:cNvPr id="214" name="Google Shape;214;p26"/>
          <p:cNvSpPr/>
          <p:nvPr/>
        </p:nvSpPr>
        <p:spPr>
          <a:xfrm>
            <a:off x="5180597" y="2258523"/>
            <a:ext cx="2909455" cy="1644130"/>
          </a:xfrm>
          <a:prstGeom prst="bentUpArrow">
            <a:avLst>
              <a:gd fmla="val 21367" name="adj1"/>
              <a:gd fmla="val 25000" name="adj2"/>
              <a:gd fmla="val 17763"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
        <p:nvSpPr>
          <p:cNvPr id="215" name="Google Shape;215;p26"/>
          <p:cNvSpPr/>
          <p:nvPr/>
        </p:nvSpPr>
        <p:spPr>
          <a:xfrm>
            <a:off x="9367020" y="2264425"/>
            <a:ext cx="2761821" cy="2489981"/>
          </a:xfrm>
          <a:prstGeom prst="wedgeEllipseCallout">
            <a:avLst>
              <a:gd fmla="val -77535" name="adj1"/>
              <a:gd fmla="val -37656" name="adj2"/>
            </a:avLst>
          </a:prstGeom>
          <a:blipFill rotWithShape="1">
            <a:blip r:embed="rId4">
              <a:alphaModFix amt="75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Arial"/>
                <a:ea typeface="Arial"/>
                <a:cs typeface="Arial"/>
                <a:sym typeface="Arial"/>
              </a:rPr>
              <a:t>Later called </a:t>
            </a:r>
            <a:r>
              <a:rPr b="1" lang="en-US" sz="3200">
                <a:solidFill>
                  <a:srgbClr val="0C0C0C"/>
                </a:solidFill>
              </a:rPr>
              <a:t>Israel </a:t>
            </a:r>
            <a:r>
              <a:rPr b="1" lang="en-US" sz="2400">
                <a:solidFill>
                  <a:srgbClr val="0C0C0C"/>
                </a:solidFill>
                <a:latin typeface="Arial"/>
                <a:ea typeface="Arial"/>
                <a:cs typeface="Arial"/>
                <a:sym typeface="Arial"/>
              </a:rPr>
              <a:t>when God renamed Jacob</a:t>
            </a:r>
            <a:endParaRPr/>
          </a:p>
        </p:txBody>
      </p:sp>
      <p:sp>
        <p:nvSpPr>
          <p:cNvPr id="216" name="Google Shape;216;p26"/>
          <p:cNvSpPr txBox="1"/>
          <p:nvPr/>
        </p:nvSpPr>
        <p:spPr>
          <a:xfrm>
            <a:off x="10962113" y="1237957"/>
            <a:ext cx="4806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t>
            </a:r>
            <a:r>
              <a:rPr lang="en-US" sz="1800" u="sng">
                <a:solidFill>
                  <a:schemeClr val="hlink"/>
                </a:solidFill>
                <a:latin typeface="Calibri"/>
                <a:ea typeface="Calibri"/>
                <a:cs typeface="Calibri"/>
                <a:sym typeface="Calibri"/>
                <a:hlinkClick action="ppaction://hlinksldjump" r:id="rId5"/>
              </a:rPr>
              <a:t>2</a:t>
            </a:r>
            <a:r>
              <a:rPr lang="en-US" sz="1800">
                <a:solidFill>
                  <a:schemeClr val="dk1"/>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zoom of world map2.bmp" id="222" name="Google Shape;222;p27"/>
          <p:cNvPicPr preferRelativeResize="0"/>
          <p:nvPr/>
        </p:nvPicPr>
        <p:blipFill rotWithShape="1">
          <a:blip r:embed="rId3">
            <a:alphaModFix/>
          </a:blip>
          <a:srcRect b="0" l="0" r="0" t="0"/>
          <a:stretch/>
        </p:blipFill>
        <p:spPr>
          <a:xfrm>
            <a:off x="3583875" y="544117"/>
            <a:ext cx="4991377" cy="3252728"/>
          </a:xfrm>
          <a:prstGeom prst="rect">
            <a:avLst/>
          </a:prstGeom>
          <a:noFill/>
          <a:ln>
            <a:noFill/>
          </a:ln>
        </p:spPr>
      </p:pic>
      <p:sp>
        <p:nvSpPr>
          <p:cNvPr id="223" name="Google Shape;223;p27"/>
          <p:cNvSpPr/>
          <p:nvPr/>
        </p:nvSpPr>
        <p:spPr>
          <a:xfrm>
            <a:off x="3518456" y="471899"/>
            <a:ext cx="5033765" cy="3990975"/>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7"/>
          <p:cNvSpPr/>
          <p:nvPr/>
        </p:nvSpPr>
        <p:spPr>
          <a:xfrm>
            <a:off x="6491560" y="2833054"/>
            <a:ext cx="337041" cy="492037"/>
          </a:xfrm>
          <a:prstGeom prst="star4">
            <a:avLst>
              <a:gd fmla="val 12500" name="adj"/>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7"/>
          <p:cNvSpPr/>
          <p:nvPr/>
        </p:nvSpPr>
        <p:spPr>
          <a:xfrm>
            <a:off x="3276125" y="3165517"/>
            <a:ext cx="2973639" cy="1297357"/>
          </a:xfrm>
          <a:prstGeom prst="bentUpArrow">
            <a:avLst>
              <a:gd fmla="val 21367"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
        <p:nvSpPr>
          <p:cNvPr id="226" name="Google Shape;226;p27"/>
          <p:cNvSpPr txBox="1"/>
          <p:nvPr/>
        </p:nvSpPr>
        <p:spPr>
          <a:xfrm>
            <a:off x="211179" y="373857"/>
            <a:ext cx="3328878"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1E4E79"/>
                </a:solidFill>
                <a:latin typeface="Calibri"/>
                <a:ea typeface="Calibri"/>
                <a:cs typeface="Calibri"/>
                <a:sym typeface="Calibri"/>
              </a:rPr>
              <a:t>Ancient Greece </a:t>
            </a:r>
            <a:r>
              <a:rPr lang="en-US" sz="3600">
                <a:solidFill>
                  <a:schemeClr val="dk1"/>
                </a:solidFill>
                <a:latin typeface="Calibri"/>
                <a:ea typeface="Calibri"/>
                <a:cs typeface="Calibri"/>
                <a:sym typeface="Calibri"/>
              </a:rPr>
              <a:t>ruled the world after the Old Testament was finished.  We use their idea of Democracy.</a:t>
            </a:r>
            <a:endParaRPr/>
          </a:p>
        </p:txBody>
      </p:sp>
      <p:sp>
        <p:nvSpPr>
          <p:cNvPr id="227" name="Google Shape;227;p27"/>
          <p:cNvSpPr/>
          <p:nvPr/>
        </p:nvSpPr>
        <p:spPr>
          <a:xfrm>
            <a:off x="6249764" y="2359016"/>
            <a:ext cx="2039199" cy="1219200"/>
          </a:xfrm>
          <a:prstGeom prst="ellipse">
            <a:avLst/>
          </a:prstGeom>
          <a:solidFill>
            <a:srgbClr val="FFC000">
              <a:alpha val="4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Mesopotamia</a:t>
            </a:r>
            <a:endParaRPr/>
          </a:p>
        </p:txBody>
      </p:sp>
      <p:sp>
        <p:nvSpPr>
          <p:cNvPr id="228" name="Google Shape;228;p27"/>
          <p:cNvSpPr/>
          <p:nvPr/>
        </p:nvSpPr>
        <p:spPr>
          <a:xfrm>
            <a:off x="5033959" y="2092648"/>
            <a:ext cx="2431610" cy="1480813"/>
          </a:xfrm>
          <a:prstGeom prst="ellipse">
            <a:avLst/>
          </a:prstGeom>
          <a:blipFill rotWithShape="1">
            <a:blip r:embed="rId4">
              <a:alphaModFix amt="54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100">
                <a:solidFill>
                  <a:schemeClr val="lt1"/>
                </a:solidFill>
                <a:latin typeface="Calibri"/>
                <a:ea typeface="Calibri"/>
                <a:cs typeface="Calibri"/>
                <a:sym typeface="Calibri"/>
              </a:rPr>
              <a:t>Greek Empire</a:t>
            </a:r>
            <a:endParaRPr sz="1900"/>
          </a:p>
        </p:txBody>
      </p:sp>
      <p:sp>
        <p:nvSpPr>
          <p:cNvPr id="229" name="Google Shape;229;p27"/>
          <p:cNvSpPr/>
          <p:nvPr/>
        </p:nvSpPr>
        <p:spPr>
          <a:xfrm>
            <a:off x="5812398" y="2959302"/>
            <a:ext cx="950784" cy="868383"/>
          </a:xfrm>
          <a:prstGeom prst="ellipse">
            <a:avLst/>
          </a:prstGeom>
          <a:blipFill rotWithShape="1">
            <a:blip r:embed="rId5">
              <a:alphaModFix amt="54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Egypt</a:t>
            </a:r>
            <a:endParaRPr/>
          </a:p>
        </p:txBody>
      </p:sp>
      <p:sp>
        <p:nvSpPr>
          <p:cNvPr id="230" name="Google Shape;230;p27"/>
          <p:cNvSpPr/>
          <p:nvPr/>
        </p:nvSpPr>
        <p:spPr>
          <a:xfrm>
            <a:off x="6206022" y="2982618"/>
            <a:ext cx="1083212" cy="590843"/>
          </a:xfrm>
          <a:prstGeom prst="ellipse">
            <a:avLst/>
          </a:prstGeom>
          <a:blipFill rotWithShape="1">
            <a:blip r:embed="rId6">
              <a:alphaModFix amt="61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595959"/>
                </a:solidFill>
                <a:latin typeface="Calibri"/>
                <a:ea typeface="Calibri"/>
                <a:cs typeface="Calibri"/>
                <a:sym typeface="Calibri"/>
              </a:rPr>
              <a:t>Israel</a:t>
            </a:r>
            <a:endParaRPr/>
          </a:p>
        </p:txBody>
      </p:sp>
      <p:sp>
        <p:nvSpPr>
          <p:cNvPr id="231" name="Google Shape;231;p27"/>
          <p:cNvSpPr txBox="1"/>
          <p:nvPr/>
        </p:nvSpPr>
        <p:spPr>
          <a:xfrm>
            <a:off x="403370" y="4734342"/>
            <a:ext cx="10818056"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Koine Greek (or Common Greek) was chosen by God as the language in which every book of the New Testament was written.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zoom of world map2.bmp" id="237" name="Google Shape;237;p28"/>
          <p:cNvPicPr preferRelativeResize="0"/>
          <p:nvPr/>
        </p:nvPicPr>
        <p:blipFill rotWithShape="1">
          <a:blip r:embed="rId3">
            <a:alphaModFix/>
          </a:blip>
          <a:srcRect b="0" l="0" r="0" t="0"/>
          <a:stretch/>
        </p:blipFill>
        <p:spPr>
          <a:xfrm>
            <a:off x="3583875" y="544117"/>
            <a:ext cx="4991377" cy="3252728"/>
          </a:xfrm>
          <a:prstGeom prst="rect">
            <a:avLst/>
          </a:prstGeom>
          <a:noFill/>
          <a:ln>
            <a:noFill/>
          </a:ln>
        </p:spPr>
      </p:pic>
      <p:sp>
        <p:nvSpPr>
          <p:cNvPr id="238" name="Google Shape;238;p28"/>
          <p:cNvSpPr/>
          <p:nvPr/>
        </p:nvSpPr>
        <p:spPr>
          <a:xfrm>
            <a:off x="3518456" y="471899"/>
            <a:ext cx="5033765" cy="3990975"/>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28"/>
          <p:cNvSpPr/>
          <p:nvPr/>
        </p:nvSpPr>
        <p:spPr>
          <a:xfrm>
            <a:off x="6491560" y="2833054"/>
            <a:ext cx="337041" cy="492037"/>
          </a:xfrm>
          <a:prstGeom prst="star4">
            <a:avLst>
              <a:gd fmla="val 12500" name="adj"/>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28"/>
          <p:cNvSpPr/>
          <p:nvPr/>
        </p:nvSpPr>
        <p:spPr>
          <a:xfrm>
            <a:off x="3276125" y="3165517"/>
            <a:ext cx="2973639" cy="2105890"/>
          </a:xfrm>
          <a:prstGeom prst="bentUpArrow">
            <a:avLst>
              <a:gd fmla="val 21367"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
        <p:nvSpPr>
          <p:cNvPr id="241" name="Google Shape;241;p28"/>
          <p:cNvSpPr txBox="1"/>
          <p:nvPr/>
        </p:nvSpPr>
        <p:spPr>
          <a:xfrm>
            <a:off x="175745" y="373962"/>
            <a:ext cx="3332434"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Finally the </a:t>
            </a:r>
            <a:r>
              <a:rPr b="1" lang="en-US" sz="3600">
                <a:solidFill>
                  <a:srgbClr val="7030A0"/>
                </a:solidFill>
                <a:latin typeface="Calibri"/>
                <a:ea typeface="Calibri"/>
                <a:cs typeface="Calibri"/>
                <a:sym typeface="Calibri"/>
              </a:rPr>
              <a:t>Roman Empire </a:t>
            </a:r>
            <a:r>
              <a:rPr lang="en-US" sz="3600">
                <a:solidFill>
                  <a:schemeClr val="dk1"/>
                </a:solidFill>
                <a:latin typeface="Calibri"/>
                <a:ea typeface="Calibri"/>
                <a:cs typeface="Calibri"/>
                <a:sym typeface="Calibri"/>
              </a:rPr>
              <a:t>conquered all of the region. Our </a:t>
            </a:r>
            <a:r>
              <a:rPr b="1" i="1" lang="en-US" sz="3600">
                <a:solidFill>
                  <a:schemeClr val="dk1"/>
                </a:solidFill>
                <a:latin typeface="Calibri"/>
                <a:ea typeface="Calibri"/>
                <a:cs typeface="Calibri"/>
                <a:sym typeface="Calibri"/>
              </a:rPr>
              <a:t>Senate</a:t>
            </a:r>
            <a:r>
              <a:rPr lang="en-US" sz="3600">
                <a:solidFill>
                  <a:schemeClr val="dk1"/>
                </a:solidFill>
                <a:latin typeface="Calibri"/>
                <a:ea typeface="Calibri"/>
                <a:cs typeface="Calibri"/>
                <a:sym typeface="Calibri"/>
              </a:rPr>
              <a:t> came from them. </a:t>
            </a:r>
            <a:endParaRPr/>
          </a:p>
        </p:txBody>
      </p:sp>
      <p:sp>
        <p:nvSpPr>
          <p:cNvPr id="242" name="Google Shape;242;p28"/>
          <p:cNvSpPr/>
          <p:nvPr/>
        </p:nvSpPr>
        <p:spPr>
          <a:xfrm>
            <a:off x="6249764" y="2359016"/>
            <a:ext cx="2039199" cy="1219200"/>
          </a:xfrm>
          <a:prstGeom prst="ellipse">
            <a:avLst/>
          </a:prstGeom>
          <a:solidFill>
            <a:srgbClr val="FFC000">
              <a:alpha val="4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Mesopotamia</a:t>
            </a:r>
            <a:endParaRPr/>
          </a:p>
        </p:txBody>
      </p:sp>
      <p:sp>
        <p:nvSpPr>
          <p:cNvPr id="243" name="Google Shape;243;p28"/>
          <p:cNvSpPr/>
          <p:nvPr/>
        </p:nvSpPr>
        <p:spPr>
          <a:xfrm>
            <a:off x="5033959" y="2092648"/>
            <a:ext cx="2431610" cy="1480813"/>
          </a:xfrm>
          <a:prstGeom prst="ellipse">
            <a:avLst/>
          </a:prstGeom>
          <a:blipFill rotWithShape="1">
            <a:blip r:embed="rId4">
              <a:alphaModFix amt="54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Greek Empire</a:t>
            </a:r>
            <a:endParaRPr/>
          </a:p>
        </p:txBody>
      </p:sp>
      <p:sp>
        <p:nvSpPr>
          <p:cNvPr id="244" name="Google Shape;244;p28"/>
          <p:cNvSpPr/>
          <p:nvPr/>
        </p:nvSpPr>
        <p:spPr>
          <a:xfrm>
            <a:off x="5812398" y="2959302"/>
            <a:ext cx="950784" cy="868383"/>
          </a:xfrm>
          <a:prstGeom prst="ellipse">
            <a:avLst/>
          </a:prstGeom>
          <a:blipFill rotWithShape="1">
            <a:blip r:embed="rId5">
              <a:alphaModFix amt="54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Egypt</a:t>
            </a:r>
            <a:endParaRPr/>
          </a:p>
        </p:txBody>
      </p:sp>
      <p:sp>
        <p:nvSpPr>
          <p:cNvPr id="245" name="Google Shape;245;p28"/>
          <p:cNvSpPr/>
          <p:nvPr/>
        </p:nvSpPr>
        <p:spPr>
          <a:xfrm>
            <a:off x="3753929" y="2150501"/>
            <a:ext cx="4535033" cy="1810926"/>
          </a:xfrm>
          <a:prstGeom prst="ellipse">
            <a:avLst/>
          </a:prstGeom>
          <a:blipFill rotWithShape="1">
            <a:blip r:embed="rId6">
              <a:alphaModFix amt="39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Roman Empire</a:t>
            </a:r>
            <a:endParaRPr/>
          </a:p>
        </p:txBody>
      </p:sp>
      <p:sp>
        <p:nvSpPr>
          <p:cNvPr id="246" name="Google Shape;246;p28"/>
          <p:cNvSpPr/>
          <p:nvPr/>
        </p:nvSpPr>
        <p:spPr>
          <a:xfrm>
            <a:off x="6206022" y="2982618"/>
            <a:ext cx="1083212" cy="590843"/>
          </a:xfrm>
          <a:prstGeom prst="ellipse">
            <a:avLst/>
          </a:prstGeom>
          <a:blipFill rotWithShape="1">
            <a:blip r:embed="rId7">
              <a:alphaModFix amt="61000"/>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595959"/>
                </a:solidFill>
                <a:latin typeface="Calibri"/>
                <a:ea typeface="Calibri"/>
                <a:cs typeface="Calibri"/>
                <a:sym typeface="Calibri"/>
              </a:rPr>
              <a:t>Israel</a:t>
            </a:r>
            <a:endParaRPr/>
          </a:p>
        </p:txBody>
      </p:sp>
      <p:sp>
        <p:nvSpPr>
          <p:cNvPr id="247" name="Google Shape;247;p28"/>
          <p:cNvSpPr txBox="1"/>
          <p:nvPr/>
        </p:nvSpPr>
        <p:spPr>
          <a:xfrm>
            <a:off x="175745" y="5223216"/>
            <a:ext cx="11807636"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The 27 books of the New Testament were written during the time of the Roman Empire.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graphicFrame>
        <p:nvGraphicFramePr>
          <p:cNvPr id="253" name="Google Shape;253;p29"/>
          <p:cNvGraphicFramePr/>
          <p:nvPr/>
        </p:nvGraphicFramePr>
        <p:xfrm>
          <a:off x="228604" y="3200400"/>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589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254" name="Google Shape;254;p29"/>
          <p:cNvCxnSpPr/>
          <p:nvPr/>
        </p:nvCxnSpPr>
        <p:spPr>
          <a:xfrm>
            <a:off x="2286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255" name="Google Shape;255;p29"/>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56" name="Google Shape;256;p29"/>
          <p:cNvCxnSpPr/>
          <p:nvPr/>
        </p:nvCxnSpPr>
        <p:spPr>
          <a:xfrm>
            <a:off x="41148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257" name="Google Shape;257;p29"/>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58" name="Google Shape;258;p29"/>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59" name="Google Shape;259;p29"/>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60" name="Google Shape;260;p29"/>
          <p:cNvCxnSpPr/>
          <p:nvPr/>
        </p:nvCxnSpPr>
        <p:spPr>
          <a:xfrm>
            <a:off x="8031484" y="2111586"/>
            <a:ext cx="0" cy="1066800"/>
          </a:xfrm>
          <a:prstGeom prst="straightConnector1">
            <a:avLst/>
          </a:prstGeom>
          <a:noFill/>
          <a:ln cap="flat" cmpd="sng" w="60325">
            <a:solidFill>
              <a:schemeClr val="dk1"/>
            </a:solidFill>
            <a:prstDash val="solid"/>
            <a:miter lim="800000"/>
            <a:headEnd len="sm" w="sm" type="none"/>
            <a:tailEnd len="med" w="med" type="triangle"/>
          </a:ln>
        </p:spPr>
      </p:cxnSp>
      <p:cxnSp>
        <p:nvCxnSpPr>
          <p:cNvPr id="261" name="Google Shape;261;p29"/>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62" name="Google Shape;262;p29"/>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63" name="Google Shape;263;p29"/>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64" name="Google Shape;264;p29"/>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65" name="Google Shape;265;p29"/>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66" name="Google Shape;266;p29"/>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267" name="Google Shape;267;p29"/>
          <p:cNvSpPr txBox="1"/>
          <p:nvPr/>
        </p:nvSpPr>
        <p:spPr>
          <a:xfrm>
            <a:off x="-1" y="1636040"/>
            <a:ext cx="113773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268" name="Google Shape;268;p29"/>
          <p:cNvSpPr txBox="1"/>
          <p:nvPr/>
        </p:nvSpPr>
        <p:spPr>
          <a:xfrm flipH="1">
            <a:off x="3634742" y="1636040"/>
            <a:ext cx="130389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269" name="Google Shape;269;p29"/>
          <p:cNvSpPr/>
          <p:nvPr/>
        </p:nvSpPr>
        <p:spPr>
          <a:xfrm>
            <a:off x="7686571" y="1636040"/>
            <a:ext cx="74571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a:t>
            </a:r>
            <a:endParaRPr/>
          </a:p>
        </p:txBody>
      </p:sp>
      <p:sp>
        <p:nvSpPr>
          <p:cNvPr id="270" name="Google Shape;270;p29"/>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sp>
        <p:nvSpPr>
          <p:cNvPr id="271" name="Google Shape;271;p29"/>
          <p:cNvSpPr txBox="1"/>
          <p:nvPr/>
        </p:nvSpPr>
        <p:spPr>
          <a:xfrm>
            <a:off x="1430106" y="4784590"/>
            <a:ext cx="95274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Galatians 4:4 “But when the fullness of the time had come, God sent forth His Son…………..”</a:t>
            </a:r>
            <a:endParaRPr/>
          </a:p>
        </p:txBody>
      </p:sp>
      <p:sp>
        <p:nvSpPr>
          <p:cNvPr id="272" name="Google Shape;272;p29"/>
          <p:cNvSpPr txBox="1"/>
          <p:nvPr/>
        </p:nvSpPr>
        <p:spPr>
          <a:xfrm>
            <a:off x="6611815" y="3188546"/>
            <a:ext cx="2178224" cy="646331"/>
          </a:xfrm>
          <a:prstGeom prst="rect">
            <a:avLst/>
          </a:prstGeom>
          <a:solidFill>
            <a:srgbClr val="CC3399"/>
          </a:solidFill>
          <a:ln cap="flat" cmpd="sng" w="9525">
            <a:solidFill>
              <a:srgbClr val="4271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Roman Empire</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753 B.C. - A.D. 476</a:t>
            </a:r>
            <a:endParaRPr/>
          </a:p>
        </p:txBody>
      </p:sp>
      <p:pic>
        <p:nvPicPr>
          <p:cNvPr id="273" name="Google Shape;273;p29"/>
          <p:cNvPicPr preferRelativeResize="0"/>
          <p:nvPr/>
        </p:nvPicPr>
        <p:blipFill rotWithShape="1">
          <a:blip r:embed="rId3">
            <a:alphaModFix/>
          </a:blip>
          <a:srcRect b="0" l="0" r="0" t="0"/>
          <a:stretch/>
        </p:blipFill>
        <p:spPr>
          <a:xfrm>
            <a:off x="6254559" y="395916"/>
            <a:ext cx="3598378" cy="2698784"/>
          </a:xfrm>
          <a:prstGeom prst="rect">
            <a:avLst/>
          </a:prstGeom>
          <a:noFill/>
          <a:ln>
            <a:noFill/>
          </a:ln>
        </p:spPr>
      </p:pic>
      <p:sp>
        <p:nvSpPr>
          <p:cNvPr id="274" name="Google Shape;274;p29"/>
          <p:cNvSpPr/>
          <p:nvPr/>
        </p:nvSpPr>
        <p:spPr>
          <a:xfrm>
            <a:off x="373058" y="124567"/>
            <a:ext cx="518368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Jesus was born in Israel,  when it was governed by the Roman Empire.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graphicFrame>
        <p:nvGraphicFramePr>
          <p:cNvPr id="280" name="Google Shape;280;p30"/>
          <p:cNvGraphicFramePr/>
          <p:nvPr/>
        </p:nvGraphicFramePr>
        <p:xfrm>
          <a:off x="228604" y="3200400"/>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589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281" name="Google Shape;281;p30"/>
          <p:cNvCxnSpPr/>
          <p:nvPr/>
        </p:nvCxnSpPr>
        <p:spPr>
          <a:xfrm>
            <a:off x="2286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282" name="Google Shape;282;p30"/>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83" name="Google Shape;283;p30"/>
          <p:cNvCxnSpPr/>
          <p:nvPr/>
        </p:nvCxnSpPr>
        <p:spPr>
          <a:xfrm>
            <a:off x="41148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284" name="Google Shape;284;p30"/>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85" name="Google Shape;285;p30"/>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86" name="Google Shape;286;p30"/>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87" name="Google Shape;287;p30"/>
          <p:cNvCxnSpPr/>
          <p:nvPr/>
        </p:nvCxnSpPr>
        <p:spPr>
          <a:xfrm>
            <a:off x="8031484" y="2111586"/>
            <a:ext cx="0" cy="1066800"/>
          </a:xfrm>
          <a:prstGeom prst="straightConnector1">
            <a:avLst/>
          </a:prstGeom>
          <a:noFill/>
          <a:ln cap="flat" cmpd="sng" w="60325">
            <a:solidFill>
              <a:schemeClr val="dk1"/>
            </a:solidFill>
            <a:prstDash val="solid"/>
            <a:miter lim="800000"/>
            <a:headEnd len="sm" w="sm" type="none"/>
            <a:tailEnd len="med" w="med" type="triangle"/>
          </a:ln>
        </p:spPr>
      </p:cxnSp>
      <p:cxnSp>
        <p:nvCxnSpPr>
          <p:cNvPr id="288" name="Google Shape;288;p30"/>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89" name="Google Shape;289;p30"/>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90" name="Google Shape;290;p30"/>
          <p:cNvCxnSpPr/>
          <p:nvPr/>
        </p:nvCxnSpPr>
        <p:spPr>
          <a:xfrm flipH="1">
            <a:off x="10957565" y="2518117"/>
            <a:ext cx="1167" cy="670429"/>
          </a:xfrm>
          <a:prstGeom prst="straightConnector1">
            <a:avLst/>
          </a:prstGeom>
          <a:noFill/>
          <a:ln cap="flat" cmpd="sng" w="82550">
            <a:solidFill>
              <a:schemeClr val="dk1"/>
            </a:solidFill>
            <a:prstDash val="solid"/>
            <a:miter lim="800000"/>
            <a:headEnd len="sm" w="sm" type="none"/>
            <a:tailEnd len="med" w="med" type="triangle"/>
          </a:ln>
        </p:spPr>
      </p:cxnSp>
      <p:cxnSp>
        <p:nvCxnSpPr>
          <p:cNvPr id="291" name="Google Shape;291;p30"/>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92" name="Google Shape;292;p30"/>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293" name="Google Shape;293;p30"/>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294" name="Google Shape;294;p30"/>
          <p:cNvSpPr txBox="1"/>
          <p:nvPr/>
        </p:nvSpPr>
        <p:spPr>
          <a:xfrm>
            <a:off x="-1" y="1636040"/>
            <a:ext cx="11811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295" name="Google Shape;295;p30"/>
          <p:cNvSpPr txBox="1"/>
          <p:nvPr/>
        </p:nvSpPr>
        <p:spPr>
          <a:xfrm flipH="1">
            <a:off x="3634742" y="1636040"/>
            <a:ext cx="12115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296" name="Google Shape;296;p30"/>
          <p:cNvSpPr/>
          <p:nvPr/>
        </p:nvSpPr>
        <p:spPr>
          <a:xfrm>
            <a:off x="7686571" y="1636040"/>
            <a:ext cx="74090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 </a:t>
            </a:r>
            <a:endParaRPr/>
          </a:p>
        </p:txBody>
      </p:sp>
      <p:pic>
        <p:nvPicPr>
          <p:cNvPr id="297" name="Google Shape;297;p30"/>
          <p:cNvPicPr preferRelativeResize="0"/>
          <p:nvPr/>
        </p:nvPicPr>
        <p:blipFill rotWithShape="1">
          <a:blip r:embed="rId3">
            <a:alphaModFix/>
          </a:blip>
          <a:srcRect b="0" l="0" r="0" t="0"/>
          <a:stretch/>
        </p:blipFill>
        <p:spPr>
          <a:xfrm>
            <a:off x="7227873" y="372456"/>
            <a:ext cx="1613969" cy="1210477"/>
          </a:xfrm>
          <a:prstGeom prst="rect">
            <a:avLst/>
          </a:prstGeom>
          <a:noFill/>
          <a:ln>
            <a:noFill/>
          </a:ln>
        </p:spPr>
      </p:pic>
      <p:sp>
        <p:nvSpPr>
          <p:cNvPr id="298" name="Google Shape;298;p30"/>
          <p:cNvSpPr/>
          <p:nvPr/>
        </p:nvSpPr>
        <p:spPr>
          <a:xfrm>
            <a:off x="389166" y="371930"/>
            <a:ext cx="5699218"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Martin Luther was born in Germany in A.D. 1483.</a:t>
            </a:r>
            <a:endParaRPr/>
          </a:p>
        </p:txBody>
      </p:sp>
      <p:pic>
        <p:nvPicPr>
          <p:cNvPr id="299" name="Google Shape;299;p30"/>
          <p:cNvPicPr preferRelativeResize="0"/>
          <p:nvPr/>
        </p:nvPicPr>
        <p:blipFill rotWithShape="1">
          <a:blip r:embed="rId4">
            <a:alphaModFix/>
          </a:blip>
          <a:srcRect b="0" l="0" r="0" t="0"/>
          <a:stretch/>
        </p:blipFill>
        <p:spPr>
          <a:xfrm>
            <a:off x="10338639" y="334308"/>
            <a:ext cx="1069940" cy="1326726"/>
          </a:xfrm>
          <a:prstGeom prst="rect">
            <a:avLst/>
          </a:prstGeom>
          <a:noFill/>
          <a:ln>
            <a:noFill/>
          </a:ln>
        </p:spPr>
      </p:pic>
      <p:sp>
        <p:nvSpPr>
          <p:cNvPr id="300" name="Google Shape;300;p30"/>
          <p:cNvSpPr txBox="1"/>
          <p:nvPr/>
        </p:nvSpPr>
        <p:spPr>
          <a:xfrm flipH="1">
            <a:off x="10397494" y="1752414"/>
            <a:ext cx="115061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1500 </a:t>
            </a:r>
            <a:endParaRPr/>
          </a:p>
        </p:txBody>
      </p:sp>
      <p:sp>
        <p:nvSpPr>
          <p:cNvPr id="301" name="Google Shape;301;p30"/>
          <p:cNvSpPr txBox="1"/>
          <p:nvPr/>
        </p:nvSpPr>
        <p:spPr>
          <a:xfrm>
            <a:off x="11301928" y="6006621"/>
            <a:ext cx="4923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[9]</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500"/>
                                        <p:tgtEl>
                                          <p:spTgt spid="2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zoom of world map2.bmp" id="307" name="Google Shape;307;p31"/>
          <p:cNvPicPr preferRelativeResize="0"/>
          <p:nvPr/>
        </p:nvPicPr>
        <p:blipFill rotWithShape="1">
          <a:blip r:embed="rId3">
            <a:alphaModFix/>
          </a:blip>
          <a:srcRect b="0" l="0" r="0" t="0"/>
          <a:stretch/>
        </p:blipFill>
        <p:spPr>
          <a:xfrm>
            <a:off x="3539651" y="1759121"/>
            <a:ext cx="4991377" cy="3252728"/>
          </a:xfrm>
          <a:prstGeom prst="rect">
            <a:avLst/>
          </a:prstGeom>
          <a:noFill/>
          <a:ln>
            <a:noFill/>
          </a:ln>
        </p:spPr>
      </p:pic>
      <p:sp>
        <p:nvSpPr>
          <p:cNvPr id="308" name="Google Shape;308;p31"/>
          <p:cNvSpPr/>
          <p:nvPr/>
        </p:nvSpPr>
        <p:spPr>
          <a:xfrm>
            <a:off x="3497263" y="1443038"/>
            <a:ext cx="5033765" cy="3990975"/>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31"/>
          <p:cNvSpPr txBox="1"/>
          <p:nvPr/>
        </p:nvSpPr>
        <p:spPr>
          <a:xfrm>
            <a:off x="437690" y="161363"/>
            <a:ext cx="11152909"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Notice how close Germany is to the birthplace of Jesus and to the capital city of Rome.</a:t>
            </a:r>
            <a:endParaRPr/>
          </a:p>
        </p:txBody>
      </p:sp>
      <p:sp>
        <p:nvSpPr>
          <p:cNvPr id="310" name="Google Shape;310;p31"/>
          <p:cNvSpPr/>
          <p:nvPr/>
        </p:nvSpPr>
        <p:spPr>
          <a:xfrm>
            <a:off x="4308764" y="1828800"/>
            <a:ext cx="2264208" cy="1897155"/>
          </a:xfrm>
          <a:prstGeom prst="ellipse">
            <a:avLst/>
          </a:prstGeom>
          <a:solidFill>
            <a:srgbClr val="CC339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31"/>
          <p:cNvSpPr/>
          <p:nvPr/>
        </p:nvSpPr>
        <p:spPr>
          <a:xfrm>
            <a:off x="6268173" y="2938387"/>
            <a:ext cx="1107899" cy="894196"/>
          </a:xfrm>
          <a:prstGeom prst="wedgeRectCallout">
            <a:avLst>
              <a:gd fmla="val -19582" name="adj1"/>
              <a:gd fmla="val 89933"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Israel</a:t>
            </a:r>
            <a:r>
              <a:rPr lang="en-US" sz="1800">
                <a:solidFill>
                  <a:schemeClr val="lt1"/>
                </a:solidFill>
                <a:latin typeface="Calibri"/>
                <a:ea typeface="Calibri"/>
                <a:cs typeface="Calibri"/>
                <a:sym typeface="Calibri"/>
              </a:rPr>
              <a:t> Land of Jesus</a:t>
            </a:r>
            <a:endParaRPr/>
          </a:p>
        </p:txBody>
      </p:sp>
      <p:sp>
        <p:nvSpPr>
          <p:cNvPr id="312" name="Google Shape;312;p31"/>
          <p:cNvSpPr/>
          <p:nvPr/>
        </p:nvSpPr>
        <p:spPr>
          <a:xfrm>
            <a:off x="3972635" y="2144604"/>
            <a:ext cx="1107899" cy="894196"/>
          </a:xfrm>
          <a:prstGeom prst="wedgeRectCallout">
            <a:avLst>
              <a:gd fmla="val 70456" name="adj1"/>
              <a:gd fmla="val 66692" name="adj2"/>
            </a:avLst>
          </a:prstGeom>
          <a:blipFill rotWithShape="1">
            <a:blip r:embed="rId4">
              <a:alphaModFix/>
            </a:blip>
            <a:stretch>
              <a:fillRect b="0" l="0" r="0" t="0"/>
            </a:stretch>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Germany</a:t>
            </a:r>
            <a:r>
              <a:rPr lang="en-US" sz="1600">
                <a:solidFill>
                  <a:schemeClr val="dk1"/>
                </a:solidFill>
                <a:latin typeface="Calibri"/>
                <a:ea typeface="Calibri"/>
                <a:cs typeface="Calibri"/>
                <a:sym typeface="Calibri"/>
              </a:rPr>
              <a:t> Land of Luther</a:t>
            </a:r>
            <a:endParaRPr sz="1200">
              <a:solidFill>
                <a:schemeClr val="dk1"/>
              </a:solidFill>
              <a:latin typeface="Calibri"/>
              <a:ea typeface="Calibri"/>
              <a:cs typeface="Calibri"/>
              <a:sym typeface="Calibri"/>
            </a:endParaRPr>
          </a:p>
        </p:txBody>
      </p:sp>
      <p:sp>
        <p:nvSpPr>
          <p:cNvPr id="313" name="Google Shape;313;p31"/>
          <p:cNvSpPr/>
          <p:nvPr/>
        </p:nvSpPr>
        <p:spPr>
          <a:xfrm>
            <a:off x="5080534" y="3038800"/>
            <a:ext cx="771626" cy="399725"/>
          </a:xfrm>
          <a:prstGeom prst="rect">
            <a:avLst/>
          </a:prstGeom>
          <a:noFill/>
          <a:ln cap="flat" cmpd="sng" w="57150">
            <a:solidFill>
              <a:srgbClr val="F6F9F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31"/>
          <p:cNvSpPr/>
          <p:nvPr/>
        </p:nvSpPr>
        <p:spPr>
          <a:xfrm>
            <a:off x="6418227" y="3873212"/>
            <a:ext cx="517145" cy="829994"/>
          </a:xfrm>
          <a:prstGeom prst="star4">
            <a:avLst>
              <a:gd fmla="val 12500" name="adj"/>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31"/>
          <p:cNvSpPr/>
          <p:nvPr/>
        </p:nvSpPr>
        <p:spPr>
          <a:xfrm>
            <a:off x="4481733" y="4261393"/>
            <a:ext cx="1114561" cy="877557"/>
          </a:xfrm>
          <a:prstGeom prst="wedgeRectCallout">
            <a:avLst>
              <a:gd fmla="val 34846" name="adj1"/>
              <a:gd fmla="val -119038"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Rome, Italy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nvSpPr>
        <p:spPr>
          <a:xfrm>
            <a:off x="3249637" y="1969479"/>
            <a:ext cx="5155810" cy="46166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O God, our Lord, Thy holy Word </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Was long a hidden treasure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Till to its place It was by grace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Restored in fullest measure.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For this today </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Our thanks we say</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And gladly glorify Thee.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Thy mercy show</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And grace bestow</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On all who still deny Thee.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TLH #266</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4"/>
          <p:cNvSpPr txBox="1"/>
          <p:nvPr/>
        </p:nvSpPr>
        <p:spPr>
          <a:xfrm>
            <a:off x="1617784" y="506437"/>
            <a:ext cx="87501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Let’s look first at a hymn written in 1527, when thousands were hearing the words of Scripture from Martin Luther. An unknown German author captured in one verse the story of the Reformation.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32"/>
          <p:cNvPicPr preferRelativeResize="0"/>
          <p:nvPr/>
        </p:nvPicPr>
        <p:blipFill rotWithShape="1">
          <a:blip r:embed="rId3">
            <a:alphaModFix/>
          </a:blip>
          <a:srcRect b="0" l="0" r="0" t="0"/>
          <a:stretch/>
        </p:blipFill>
        <p:spPr>
          <a:xfrm>
            <a:off x="1163782" y="1318770"/>
            <a:ext cx="10058400" cy="4425695"/>
          </a:xfrm>
          <a:prstGeom prst="rect">
            <a:avLst/>
          </a:prstGeom>
          <a:noFill/>
          <a:ln>
            <a:noFill/>
          </a:ln>
        </p:spPr>
      </p:pic>
      <p:sp>
        <p:nvSpPr>
          <p:cNvPr id="321" name="Google Shape;321;p32"/>
          <p:cNvSpPr/>
          <p:nvPr/>
        </p:nvSpPr>
        <p:spPr>
          <a:xfrm flipH="1" rot="10408748">
            <a:off x="3422072" y="1911925"/>
            <a:ext cx="2535383" cy="581892"/>
          </a:xfrm>
          <a:custGeom>
            <a:rect b="b" l="l" r="r" t="t"/>
            <a:pathLst>
              <a:path extrusionOk="0" h="459907" w="2909454">
                <a:moveTo>
                  <a:pt x="2909454" y="138545"/>
                </a:moveTo>
                <a:cubicBezTo>
                  <a:pt x="2261754" y="437572"/>
                  <a:pt x="1614054" y="736600"/>
                  <a:pt x="0" y="0"/>
                </a:cubicBezTo>
              </a:path>
            </a:pathLst>
          </a:custGeom>
          <a:noFill/>
          <a:ln cap="flat" cmpd="sng" w="762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32"/>
          <p:cNvSpPr/>
          <p:nvPr/>
        </p:nvSpPr>
        <p:spPr>
          <a:xfrm>
            <a:off x="5403273" y="1593273"/>
            <a:ext cx="1790336" cy="1851385"/>
          </a:xfrm>
          <a:prstGeom prst="ellipse">
            <a:avLst/>
          </a:prstGeom>
          <a:solidFill>
            <a:srgbClr val="7030A0">
              <a:alpha val="36862"/>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European Lutherans brought their Christian  faith from the Old World</a:t>
            </a:r>
            <a:endParaRPr/>
          </a:p>
        </p:txBody>
      </p:sp>
      <p:sp>
        <p:nvSpPr>
          <p:cNvPr id="323" name="Google Shape;323;p32"/>
          <p:cNvSpPr/>
          <p:nvPr/>
        </p:nvSpPr>
        <p:spPr>
          <a:xfrm>
            <a:off x="2715064" y="1925780"/>
            <a:ext cx="1416457" cy="1288474"/>
          </a:xfrm>
          <a:prstGeom prst="ellipse">
            <a:avLst/>
          </a:prstGeom>
          <a:solidFill>
            <a:srgbClr val="2E75B5">
              <a:alpha val="36862"/>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To the NEW World</a:t>
            </a:r>
            <a:endParaRPr/>
          </a:p>
        </p:txBody>
      </p:sp>
      <p:pic>
        <p:nvPicPr>
          <p:cNvPr descr="Old Ship Royalty Free Stock Photos - Image: 13570948" id="324" name="Google Shape;324;p32"/>
          <p:cNvPicPr preferRelativeResize="0"/>
          <p:nvPr/>
        </p:nvPicPr>
        <p:blipFill rotWithShape="1">
          <a:blip r:embed="rId4">
            <a:alphaModFix/>
          </a:blip>
          <a:srcRect b="0" l="0" r="0" t="0"/>
          <a:stretch/>
        </p:blipFill>
        <p:spPr>
          <a:xfrm flipH="1">
            <a:off x="4558570" y="2068984"/>
            <a:ext cx="281664" cy="267774"/>
          </a:xfrm>
          <a:prstGeom prst="rect">
            <a:avLst/>
          </a:prstGeom>
          <a:noFill/>
          <a:ln>
            <a:noFill/>
          </a:ln>
        </p:spPr>
      </p:pic>
      <p:pic>
        <p:nvPicPr>
          <p:cNvPr id="325" name="Google Shape;325;p32"/>
          <p:cNvPicPr preferRelativeResize="0"/>
          <p:nvPr/>
        </p:nvPicPr>
        <p:blipFill rotWithShape="1">
          <a:blip r:embed="rId5">
            <a:alphaModFix/>
          </a:blip>
          <a:srcRect b="0" l="0" r="0" t="0"/>
          <a:stretch/>
        </p:blipFill>
        <p:spPr>
          <a:xfrm>
            <a:off x="4287723" y="3895729"/>
            <a:ext cx="2905886" cy="3330857"/>
          </a:xfrm>
          <a:prstGeom prst="rect">
            <a:avLst/>
          </a:prstGeom>
          <a:noFill/>
          <a:ln>
            <a:noFill/>
          </a:ln>
        </p:spPr>
      </p:pic>
      <p:sp>
        <p:nvSpPr>
          <p:cNvPr id="326" name="Google Shape;326;p32"/>
          <p:cNvSpPr/>
          <p:nvPr/>
        </p:nvSpPr>
        <p:spPr>
          <a:xfrm>
            <a:off x="112543" y="3444658"/>
            <a:ext cx="4018978" cy="3413342"/>
          </a:xfrm>
          <a:prstGeom prst="horizontalScroll">
            <a:avLst>
              <a:gd fmla="val 12500" name="adj"/>
            </a:avLst>
          </a:prstGeom>
          <a:solidFill>
            <a:srgbClr val="7030A0">
              <a:alpha val="8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orsiva"/>
                <a:ea typeface="Corsiva"/>
                <a:cs typeface="Corsiva"/>
                <a:sym typeface="Corsiva"/>
              </a:rPr>
              <a:t>The watchwords of the Reformation  were </a:t>
            </a:r>
            <a:r>
              <a:rPr lang="en-US" sz="4400">
                <a:solidFill>
                  <a:schemeClr val="lt1"/>
                </a:solidFill>
                <a:latin typeface="Corsiva"/>
                <a:ea typeface="Corsiva"/>
                <a:cs typeface="Corsiva"/>
                <a:sym typeface="Corsiva"/>
              </a:rPr>
              <a:t>Salvation</a:t>
            </a:r>
            <a:r>
              <a:rPr lang="en-US" sz="2400">
                <a:solidFill>
                  <a:schemeClr val="lt1"/>
                </a:solidFill>
                <a:latin typeface="Corsiva"/>
                <a:ea typeface="Corsiva"/>
                <a:cs typeface="Corsiva"/>
                <a:sym typeface="Corsiva"/>
              </a:rPr>
              <a:t>…. </a:t>
            </a:r>
            <a:endParaRPr/>
          </a:p>
          <a:p>
            <a:pPr indent="-342900" lvl="0" marL="342900" marR="0" rtl="0" algn="ctr">
              <a:spcBef>
                <a:spcPts val="0"/>
              </a:spcBef>
              <a:spcAft>
                <a:spcPts val="0"/>
              </a:spcAft>
              <a:buClr>
                <a:schemeClr val="lt1"/>
              </a:buClr>
              <a:buSzPts val="2400"/>
              <a:buFont typeface="Arial"/>
              <a:buChar char="•"/>
            </a:pPr>
            <a:r>
              <a:rPr lang="en-US" sz="2400">
                <a:solidFill>
                  <a:schemeClr val="lt1"/>
                </a:solidFill>
                <a:latin typeface="Corsiva"/>
                <a:ea typeface="Corsiva"/>
                <a:cs typeface="Corsiva"/>
                <a:sym typeface="Corsiva"/>
              </a:rPr>
              <a:t>By Scripture alone</a:t>
            </a:r>
            <a:endParaRPr/>
          </a:p>
          <a:p>
            <a:pPr indent="-342900" lvl="0" marL="342900" marR="0" rtl="0" algn="ctr">
              <a:spcBef>
                <a:spcPts val="0"/>
              </a:spcBef>
              <a:spcAft>
                <a:spcPts val="0"/>
              </a:spcAft>
              <a:buClr>
                <a:schemeClr val="lt1"/>
              </a:buClr>
              <a:buSzPts val="2400"/>
              <a:buFont typeface="Arial"/>
              <a:buChar char="•"/>
            </a:pPr>
            <a:r>
              <a:rPr lang="en-US" sz="2400">
                <a:solidFill>
                  <a:schemeClr val="lt1"/>
                </a:solidFill>
                <a:latin typeface="Corsiva"/>
                <a:ea typeface="Corsiva"/>
                <a:cs typeface="Corsiva"/>
                <a:sym typeface="Corsiva"/>
              </a:rPr>
              <a:t>By Faith alone</a:t>
            </a:r>
            <a:endParaRPr/>
          </a:p>
          <a:p>
            <a:pPr indent="-342900" lvl="0" marL="342900" marR="0" rtl="0" algn="ctr">
              <a:spcBef>
                <a:spcPts val="0"/>
              </a:spcBef>
              <a:spcAft>
                <a:spcPts val="0"/>
              </a:spcAft>
              <a:buClr>
                <a:schemeClr val="lt1"/>
              </a:buClr>
              <a:buSzPts val="2400"/>
              <a:buFont typeface="Arial"/>
              <a:buChar char="•"/>
            </a:pPr>
            <a:r>
              <a:rPr lang="en-US" sz="2400">
                <a:solidFill>
                  <a:schemeClr val="lt1"/>
                </a:solidFill>
                <a:latin typeface="Corsiva"/>
                <a:ea typeface="Corsiva"/>
                <a:cs typeface="Corsiva"/>
                <a:sym typeface="Corsiva"/>
              </a:rPr>
              <a:t>By Grace alone</a:t>
            </a:r>
            <a:endParaRPr/>
          </a:p>
        </p:txBody>
      </p:sp>
      <p:sp>
        <p:nvSpPr>
          <p:cNvPr id="327" name="Google Shape;327;p32"/>
          <p:cNvSpPr txBox="1"/>
          <p:nvPr/>
        </p:nvSpPr>
        <p:spPr>
          <a:xfrm>
            <a:off x="10933794" y="6278483"/>
            <a:ext cx="5767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6"/>
              </a:rPr>
              <a:t>[3]</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22"/>
                                        </p:tgtEl>
                                        <p:attrNameLst>
                                          <p:attrName>style.visibility</p:attrName>
                                        </p:attrNameLst>
                                      </p:cBhvr>
                                      <p:to>
                                        <p:strVal val="visible"/>
                                      </p:to>
                                    </p:set>
                                    <p:animEffect filter="fade" transition="in">
                                      <p:cBhvr>
                                        <p:cTn dur="3000"/>
                                        <p:tgtEl>
                                          <p:spTgt spid="322"/>
                                        </p:tgtEl>
                                      </p:cBhvr>
                                    </p:animEffect>
                                  </p:childTnLst>
                                </p:cTn>
                              </p:par>
                            </p:childTnLst>
                          </p:cTn>
                        </p:par>
                        <p:par>
                          <p:cTn fill="hold">
                            <p:stCondLst>
                              <p:cond delay="3000"/>
                            </p:stCondLst>
                            <p:childTnLst>
                              <p:par>
                                <p:cTn fill="hold" nodeType="afterEffect" presetClass="entr" presetID="10" presetSubtype="0">
                                  <p:stCondLst>
                                    <p:cond delay="500"/>
                                  </p:stCondLst>
                                  <p:childTnLst>
                                    <p:set>
                                      <p:cBhvr>
                                        <p:cTn dur="1" fill="hold">
                                          <p:stCondLst>
                                            <p:cond delay="0"/>
                                          </p:stCondLst>
                                        </p:cTn>
                                        <p:tgtEl>
                                          <p:spTgt spid="323"/>
                                        </p:tgtEl>
                                        <p:attrNameLst>
                                          <p:attrName>style.visibility</p:attrName>
                                        </p:attrNameLst>
                                      </p:cBhvr>
                                      <p:to>
                                        <p:strVal val="visible"/>
                                      </p:to>
                                    </p:set>
                                    <p:animEffect filter="fade" transition="in">
                                      <p:cBhvr>
                                        <p:cTn dur="3000"/>
                                        <p:tgtEl>
                                          <p:spTgt spid="323"/>
                                        </p:tgtEl>
                                      </p:cBhvr>
                                    </p:animEffect>
                                  </p:childTnLst>
                                </p:cTn>
                              </p:par>
                            </p:childTnLst>
                          </p:cTn>
                        </p:par>
                        <p:par>
                          <p:cTn fill="hold">
                            <p:stCondLst>
                              <p:cond delay="6000"/>
                            </p:stCondLst>
                            <p:childTnLst>
                              <p:par>
                                <p:cTn fill="hold" nodeType="afterEffect" presetClass="entr" presetID="2" presetSubtype="2">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1000"/>
                                        <p:tgtEl>
                                          <p:spTgt spid="321"/>
                                        </p:tgtEl>
                                        <p:attrNameLst>
                                          <p:attrName>ppt_x</p:attrName>
                                        </p:attrNameLst>
                                      </p:cBhvr>
                                      <p:tavLst>
                                        <p:tav fmla="" tm="0">
                                          <p:val>
                                            <p:strVal val="#ppt_x+1"/>
                                          </p:val>
                                        </p:tav>
                                        <p:tav fmla="" tm="100000">
                                          <p:val>
                                            <p:strVal val="#ppt_x"/>
                                          </p:val>
                                        </p:tav>
                                      </p:tavLst>
                                    </p:anim>
                                  </p:childTnLst>
                                </p:cTn>
                              </p:par>
                            </p:childTnLst>
                          </p:cTn>
                        </p:par>
                        <p:par>
                          <p:cTn fill="hold">
                            <p:stCondLst>
                              <p:cond delay="7000"/>
                            </p:stCondLst>
                            <p:childTnLst>
                              <p:par>
                                <p:cTn fill="hold" nodeType="afterEffect" presetClass="entr" presetID="23" presetSubtype="16">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ppt_w</p:attrName>
                                        </p:attrNameLst>
                                      </p:cBhvr>
                                      <p:tavLst>
                                        <p:tav fmla="" tm="0">
                                          <p:val>
                                            <p:strVal val="0"/>
                                          </p:val>
                                        </p:tav>
                                        <p:tav fmla="" tm="100000">
                                          <p:val>
                                            <p:strVal val="#ppt_w"/>
                                          </p:val>
                                        </p:tav>
                                      </p:tavLst>
                                    </p:anim>
                                    <p:anim calcmode="lin" valueType="num">
                                      <p:cBhvr additive="base">
                                        <p:cTn dur="1000"/>
                                        <p:tgtEl>
                                          <p:spTgt spid="3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3"/>
          <p:cNvSpPr/>
          <p:nvPr/>
        </p:nvSpPr>
        <p:spPr>
          <a:xfrm>
            <a:off x="1685100" y="1519300"/>
            <a:ext cx="8922394" cy="1200549"/>
          </a:xfrm>
          <a:prstGeom prst="rect">
            <a:avLst/>
          </a:prstGeom>
        </p:spPr>
        <p:txBody>
          <a:bodyPr>
            <a:prstTxWarp prst="textPlain"/>
          </a:bodyPr>
          <a:lstStyle/>
          <a:p>
            <a:pPr lvl="0" algn="l"/>
            <a:r>
              <a:rPr b="0" i="0">
                <a:ln>
                  <a:noFill/>
                </a:ln>
                <a:solidFill>
                  <a:schemeClr val="dk1"/>
                </a:solidFill>
                <a:latin typeface="Lobster"/>
              </a:rPr>
              <a:t>When did this happen?</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aphicFrame>
        <p:nvGraphicFramePr>
          <p:cNvPr id="338" name="Google Shape;338;p34"/>
          <p:cNvGraphicFramePr/>
          <p:nvPr/>
        </p:nvGraphicFramePr>
        <p:xfrm>
          <a:off x="228604" y="318854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708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339" name="Google Shape;339;p34"/>
          <p:cNvCxnSpPr/>
          <p:nvPr/>
        </p:nvCxnSpPr>
        <p:spPr>
          <a:xfrm>
            <a:off x="228604" y="2164610"/>
            <a:ext cx="0" cy="1866594"/>
          </a:xfrm>
          <a:prstGeom prst="straightConnector1">
            <a:avLst/>
          </a:prstGeom>
          <a:noFill/>
          <a:ln cap="flat" cmpd="sng" w="76200">
            <a:solidFill>
              <a:srgbClr val="171616"/>
            </a:solidFill>
            <a:prstDash val="solid"/>
            <a:miter lim="800000"/>
            <a:headEnd len="sm" w="sm" type="none"/>
            <a:tailEnd len="med" w="med" type="triangle"/>
          </a:ln>
        </p:spPr>
      </p:cxnSp>
      <p:cxnSp>
        <p:nvCxnSpPr>
          <p:cNvPr id="340" name="Google Shape;340;p34"/>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1" name="Google Shape;341;p34"/>
          <p:cNvCxnSpPr/>
          <p:nvPr/>
        </p:nvCxnSpPr>
        <p:spPr>
          <a:xfrm flipH="1">
            <a:off x="4114803" y="2121746"/>
            <a:ext cx="1" cy="1866594"/>
          </a:xfrm>
          <a:prstGeom prst="straightConnector1">
            <a:avLst/>
          </a:prstGeom>
          <a:noFill/>
          <a:ln cap="flat" cmpd="sng" w="76200">
            <a:solidFill>
              <a:schemeClr val="dk1"/>
            </a:solidFill>
            <a:prstDash val="solid"/>
            <a:miter lim="800000"/>
            <a:headEnd len="sm" w="sm" type="none"/>
            <a:tailEnd len="med" w="med" type="triangle"/>
          </a:ln>
        </p:spPr>
      </p:cxnSp>
      <p:cxnSp>
        <p:nvCxnSpPr>
          <p:cNvPr id="342" name="Google Shape;342;p34"/>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3" name="Google Shape;343;p34"/>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4" name="Google Shape;344;p34"/>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5" name="Google Shape;345;p34"/>
          <p:cNvCxnSpPr/>
          <p:nvPr/>
        </p:nvCxnSpPr>
        <p:spPr>
          <a:xfrm>
            <a:off x="8031484" y="2111586"/>
            <a:ext cx="23018" cy="1876754"/>
          </a:xfrm>
          <a:prstGeom prst="straightConnector1">
            <a:avLst/>
          </a:prstGeom>
          <a:noFill/>
          <a:ln cap="flat" cmpd="sng" w="76200">
            <a:solidFill>
              <a:schemeClr val="dk1"/>
            </a:solidFill>
            <a:prstDash val="solid"/>
            <a:miter lim="800000"/>
            <a:headEnd len="sm" w="sm" type="none"/>
            <a:tailEnd len="med" w="med" type="triangle"/>
          </a:ln>
        </p:spPr>
      </p:cxnSp>
      <p:cxnSp>
        <p:nvCxnSpPr>
          <p:cNvPr id="346" name="Google Shape;346;p34"/>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7" name="Google Shape;347;p34"/>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8" name="Google Shape;348;p34"/>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49" name="Google Shape;349;p34"/>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50" name="Google Shape;350;p34"/>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51" name="Google Shape;351;p34"/>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352" name="Google Shape;352;p34"/>
          <p:cNvSpPr txBox="1"/>
          <p:nvPr/>
        </p:nvSpPr>
        <p:spPr>
          <a:xfrm>
            <a:off x="-1" y="1636040"/>
            <a:ext cx="12422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353" name="Google Shape;353;p34"/>
          <p:cNvSpPr txBox="1"/>
          <p:nvPr/>
        </p:nvSpPr>
        <p:spPr>
          <a:xfrm flipH="1">
            <a:off x="3634742" y="1636040"/>
            <a:ext cx="10426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354" name="Google Shape;354;p34"/>
          <p:cNvSpPr/>
          <p:nvPr/>
        </p:nvSpPr>
        <p:spPr>
          <a:xfrm>
            <a:off x="7686571" y="1636040"/>
            <a:ext cx="74090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 </a:t>
            </a:r>
            <a:endParaRPr/>
          </a:p>
        </p:txBody>
      </p:sp>
      <p:sp>
        <p:nvSpPr>
          <p:cNvPr id="355" name="Google Shape;355;p34"/>
          <p:cNvSpPr/>
          <p:nvPr/>
        </p:nvSpPr>
        <p:spPr>
          <a:xfrm>
            <a:off x="11408580" y="1566240"/>
            <a:ext cx="103464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20</a:t>
            </a:r>
            <a:r>
              <a:rPr lang="en-US" sz="1800">
                <a:latin typeface="Calibri"/>
                <a:ea typeface="Calibri"/>
                <a:cs typeface="Calibri"/>
                <a:sym typeface="Calibri"/>
              </a:rPr>
              <a:t>24</a:t>
            </a:r>
            <a:r>
              <a:rPr b="0" i="0" lang="en-US" sz="1800" u="none" cap="none" strike="noStrike">
                <a:solidFill>
                  <a:srgbClr val="000000"/>
                </a:solidFill>
                <a:latin typeface="Calibri"/>
                <a:ea typeface="Calibri"/>
                <a:cs typeface="Calibri"/>
                <a:sym typeface="Calibri"/>
              </a:rPr>
              <a:t> </a:t>
            </a:r>
            <a:endParaRPr/>
          </a:p>
        </p:txBody>
      </p:sp>
      <p:sp>
        <p:nvSpPr>
          <p:cNvPr id="356" name="Google Shape;356;p34"/>
          <p:cNvSpPr txBox="1"/>
          <p:nvPr/>
        </p:nvSpPr>
        <p:spPr>
          <a:xfrm>
            <a:off x="228604" y="560273"/>
            <a:ext cx="115569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This is a picture of recorded history on a line covering 6,000 years</a:t>
            </a:r>
            <a:r>
              <a:rPr lang="en-US" sz="2000">
                <a:solidFill>
                  <a:schemeClr val="dk1"/>
                </a:solidFill>
                <a:latin typeface="Calibri"/>
                <a:ea typeface="Calibri"/>
                <a:cs typeface="Calibri"/>
                <a:sym typeface="Calibri"/>
              </a:rPr>
              <a:t>.</a:t>
            </a:r>
            <a:endParaRPr/>
          </a:p>
        </p:txBody>
      </p:sp>
      <p:grpSp>
        <p:nvGrpSpPr>
          <p:cNvPr id="357" name="Google Shape;357;p34"/>
          <p:cNvGrpSpPr/>
          <p:nvPr/>
        </p:nvGrpSpPr>
        <p:grpSpPr>
          <a:xfrm>
            <a:off x="129952" y="3949494"/>
            <a:ext cx="2159186" cy="1911857"/>
            <a:chOff x="1286" y="217973"/>
            <a:chExt cx="2159186" cy="1911857"/>
          </a:xfrm>
        </p:grpSpPr>
        <p:sp>
          <p:nvSpPr>
            <p:cNvPr id="358" name="Google Shape;358;p34"/>
            <p:cNvSpPr/>
            <p:nvPr/>
          </p:nvSpPr>
          <p:spPr>
            <a:xfrm>
              <a:off x="1286" y="217973"/>
              <a:ext cx="1699429" cy="849714"/>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4"/>
            <p:cNvSpPr txBox="1"/>
            <p:nvPr/>
          </p:nvSpPr>
          <p:spPr>
            <a:xfrm>
              <a:off x="26173" y="242860"/>
              <a:ext cx="1649655" cy="799940"/>
            </a:xfrm>
            <a:prstGeom prst="rect">
              <a:avLst/>
            </a:prstGeom>
            <a:noFill/>
            <a:ln>
              <a:noFill/>
            </a:ln>
          </p:spPr>
          <p:txBody>
            <a:bodyPr anchorCtr="0" anchor="ctr" bIns="43175" lIns="64750" spcFirstLastPara="1" rIns="64750" wrap="square" tIns="43175">
              <a:noAutofit/>
            </a:bodyPr>
            <a:lstStyle/>
            <a:p>
              <a:pPr indent="0" lvl="0" marL="0" marR="0" rtl="0" algn="ctr">
                <a:lnSpc>
                  <a:spcPct val="90000"/>
                </a:lnSpc>
                <a:spcBef>
                  <a:spcPts val="0"/>
                </a:spcBef>
                <a:spcAft>
                  <a:spcPts val="0"/>
                </a:spcAft>
                <a:buClr>
                  <a:schemeClr val="lt1"/>
                </a:buClr>
                <a:buSzPts val="3400"/>
                <a:buFont typeface="Calibri"/>
                <a:buNone/>
              </a:pPr>
              <a:r>
                <a:rPr lang="en-US" sz="3400">
                  <a:solidFill>
                    <a:schemeClr val="lt1"/>
                  </a:solidFill>
                  <a:latin typeface="Calibri"/>
                  <a:ea typeface="Calibri"/>
                  <a:cs typeface="Calibri"/>
                  <a:sym typeface="Calibri"/>
                </a:rPr>
                <a:t>Creation</a:t>
              </a:r>
              <a:endParaRPr/>
            </a:p>
          </p:txBody>
        </p:sp>
        <p:sp>
          <p:nvSpPr>
            <p:cNvPr id="360" name="Google Shape;360;p34"/>
            <p:cNvSpPr/>
            <p:nvPr/>
          </p:nvSpPr>
          <p:spPr>
            <a:xfrm>
              <a:off x="171229" y="1067688"/>
              <a:ext cx="169942" cy="63728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361" name="Google Shape;361;p34"/>
            <p:cNvSpPr/>
            <p:nvPr/>
          </p:nvSpPr>
          <p:spPr>
            <a:xfrm>
              <a:off x="341172" y="1280116"/>
              <a:ext cx="1819300" cy="849714"/>
            </a:xfrm>
            <a:prstGeom prst="roundRect">
              <a:avLst>
                <a:gd fmla="val 10000" name="adj"/>
              </a:avLst>
            </a:prstGeom>
            <a:solidFill>
              <a:schemeClr val="lt2">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4"/>
            <p:cNvSpPr txBox="1"/>
            <p:nvPr/>
          </p:nvSpPr>
          <p:spPr>
            <a:xfrm>
              <a:off x="366059" y="1305003"/>
              <a:ext cx="1769526" cy="799940"/>
            </a:xfrm>
            <a:prstGeom prst="rect">
              <a:avLst/>
            </a:prstGeom>
            <a:noFill/>
            <a:ln>
              <a:noFill/>
            </a:ln>
          </p:spPr>
          <p:txBody>
            <a:bodyPr anchorCtr="0" anchor="ctr" bIns="34275" lIns="51425" spcFirstLastPara="1" rIns="51425" wrap="square" tIns="34275">
              <a:noAutofit/>
            </a:bodyPr>
            <a:lstStyle/>
            <a:p>
              <a:pPr indent="0" lvl="0" marL="0" marR="0" rtl="0" algn="ctr">
                <a:lnSpc>
                  <a:spcPct val="90000"/>
                </a:lnSpc>
                <a:spcBef>
                  <a:spcPts val="0"/>
                </a:spcBef>
                <a:spcAft>
                  <a:spcPts val="0"/>
                </a:spcAft>
                <a:buClr>
                  <a:schemeClr val="dk1"/>
                </a:buClr>
                <a:buSzPts val="2700"/>
                <a:buFont typeface="Libre Franklin Medium"/>
                <a:buNone/>
              </a:pPr>
              <a:r>
                <a:rPr lang="en-US" sz="2700">
                  <a:solidFill>
                    <a:schemeClr val="dk1"/>
                  </a:solidFill>
                  <a:latin typeface="Libre Franklin Medium"/>
                  <a:ea typeface="Libre Franklin Medium"/>
                  <a:cs typeface="Libre Franklin Medium"/>
                  <a:sym typeface="Libre Franklin Medium"/>
                </a:rPr>
                <a:t>Adam and Eve</a:t>
              </a:r>
              <a:endParaRPr sz="2700">
                <a:solidFill>
                  <a:schemeClr val="dk1"/>
                </a:solidFill>
                <a:latin typeface="Calibri"/>
                <a:ea typeface="Calibri"/>
                <a:cs typeface="Calibri"/>
                <a:sym typeface="Calibri"/>
              </a:endParaRPr>
            </a:p>
          </p:txBody>
        </p:sp>
      </p:grpSp>
      <p:sp>
        <p:nvSpPr>
          <p:cNvPr id="363" name="Google Shape;363;p34"/>
          <p:cNvSpPr/>
          <p:nvPr/>
        </p:nvSpPr>
        <p:spPr>
          <a:xfrm>
            <a:off x="9517141" y="1542814"/>
            <a:ext cx="1463440" cy="1615440"/>
          </a:xfrm>
          <a:prstGeom prst="wedgeEllipseCallout">
            <a:avLst>
              <a:gd fmla="val 102536" name="adj1"/>
              <a:gd fmla="val 41239" name="adj2"/>
            </a:avLst>
          </a:prstGeom>
          <a:solidFill>
            <a:schemeClr val="accent1">
              <a:alpha val="49803"/>
            </a:schemeClr>
          </a:solidFill>
          <a:ln cap="flat" cmpd="sng" w="254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You are here</a:t>
            </a:r>
            <a:endParaRPr/>
          </a:p>
        </p:txBody>
      </p:sp>
      <p:grpSp>
        <p:nvGrpSpPr>
          <p:cNvPr id="364" name="Google Shape;364;p34"/>
          <p:cNvGrpSpPr/>
          <p:nvPr/>
        </p:nvGrpSpPr>
        <p:grpSpPr>
          <a:xfrm>
            <a:off x="2434391" y="3990667"/>
            <a:ext cx="2159186" cy="1911857"/>
            <a:chOff x="1286" y="217973"/>
            <a:chExt cx="2159186" cy="1911857"/>
          </a:xfrm>
        </p:grpSpPr>
        <p:sp>
          <p:nvSpPr>
            <p:cNvPr id="365" name="Google Shape;365;p34"/>
            <p:cNvSpPr/>
            <p:nvPr/>
          </p:nvSpPr>
          <p:spPr>
            <a:xfrm>
              <a:off x="1286" y="217973"/>
              <a:ext cx="1699429" cy="849714"/>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4"/>
            <p:cNvSpPr txBox="1"/>
            <p:nvPr/>
          </p:nvSpPr>
          <p:spPr>
            <a:xfrm>
              <a:off x="26173" y="242860"/>
              <a:ext cx="1649655" cy="799940"/>
            </a:xfrm>
            <a:prstGeom prst="rect">
              <a:avLst/>
            </a:prstGeom>
            <a:noFill/>
            <a:ln>
              <a:noFill/>
            </a:ln>
          </p:spPr>
          <p:txBody>
            <a:bodyPr anchorCtr="0" anchor="ctr" bIns="33000" lIns="49525" spcFirstLastPara="1" rIns="49525" wrap="square" tIns="33000">
              <a:noAutofit/>
            </a:bodyPr>
            <a:lstStyle/>
            <a:p>
              <a:pPr indent="0" lvl="0" marL="0" marR="0" rtl="0" algn="ctr">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The Great Flood</a:t>
              </a:r>
              <a:endParaRPr/>
            </a:p>
          </p:txBody>
        </p:sp>
        <p:sp>
          <p:nvSpPr>
            <p:cNvPr id="367" name="Google Shape;367;p34"/>
            <p:cNvSpPr/>
            <p:nvPr/>
          </p:nvSpPr>
          <p:spPr>
            <a:xfrm>
              <a:off x="171229" y="1067688"/>
              <a:ext cx="169942" cy="63728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368" name="Google Shape;368;p34"/>
            <p:cNvSpPr/>
            <p:nvPr/>
          </p:nvSpPr>
          <p:spPr>
            <a:xfrm>
              <a:off x="341172" y="1280116"/>
              <a:ext cx="1819300" cy="849714"/>
            </a:xfrm>
            <a:prstGeom prst="roundRect">
              <a:avLst>
                <a:gd fmla="val 10000" name="adj"/>
              </a:avLst>
            </a:prstGeom>
            <a:solidFill>
              <a:schemeClr val="lt2">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4"/>
            <p:cNvSpPr txBox="1"/>
            <p:nvPr/>
          </p:nvSpPr>
          <p:spPr>
            <a:xfrm>
              <a:off x="366059" y="1305003"/>
              <a:ext cx="1769526" cy="799940"/>
            </a:xfrm>
            <a:prstGeom prst="rect">
              <a:avLst/>
            </a:prstGeom>
            <a:noFill/>
            <a:ln>
              <a:noFill/>
            </a:ln>
          </p:spPr>
          <p:txBody>
            <a:bodyPr anchorCtr="0" anchor="ctr" bIns="35550" lIns="53325" spcFirstLastPara="1" rIns="53325" wrap="square" tIns="35550">
              <a:noAutofit/>
            </a:bodyPr>
            <a:lstStyle/>
            <a:p>
              <a:pPr indent="0" lvl="0" marL="0" marR="0" rtl="0" algn="ctr">
                <a:lnSpc>
                  <a:spcPct val="90000"/>
                </a:lnSpc>
                <a:spcBef>
                  <a:spcPts val="0"/>
                </a:spcBef>
                <a:spcAft>
                  <a:spcPts val="0"/>
                </a:spcAft>
                <a:buClr>
                  <a:schemeClr val="dk1"/>
                </a:buClr>
                <a:buSzPts val="2800"/>
                <a:buFont typeface="Libre Franklin Medium"/>
                <a:buNone/>
              </a:pPr>
              <a:r>
                <a:rPr lang="en-US" sz="2800">
                  <a:solidFill>
                    <a:schemeClr val="dk1"/>
                  </a:solidFill>
                  <a:latin typeface="Libre Franklin Medium"/>
                  <a:ea typeface="Libre Franklin Medium"/>
                  <a:cs typeface="Libre Franklin Medium"/>
                  <a:sym typeface="Libre Franklin Medium"/>
                </a:rPr>
                <a:t>Noah</a:t>
              </a:r>
              <a:endParaRPr sz="2800">
                <a:solidFill>
                  <a:schemeClr val="dk1"/>
                </a:solidFill>
                <a:latin typeface="Calibri"/>
                <a:ea typeface="Calibri"/>
                <a:cs typeface="Calibri"/>
                <a:sym typeface="Calibri"/>
              </a:endParaRPr>
            </a:p>
          </p:txBody>
        </p:sp>
      </p:grpSp>
      <p:cxnSp>
        <p:nvCxnSpPr>
          <p:cNvPr id="370" name="Google Shape;370;p34"/>
          <p:cNvCxnSpPr/>
          <p:nvPr/>
        </p:nvCxnSpPr>
        <p:spPr>
          <a:xfrm>
            <a:off x="3429000" y="2614613"/>
            <a:ext cx="14288" cy="1373727"/>
          </a:xfrm>
          <a:prstGeom prst="straightConnector1">
            <a:avLst/>
          </a:prstGeom>
          <a:noFill/>
          <a:ln cap="flat" cmpd="sng" w="76200">
            <a:solidFill>
              <a:srgbClr val="7F7F7F"/>
            </a:solidFill>
            <a:prstDash val="solid"/>
            <a:miter lim="800000"/>
            <a:headEnd len="sm" w="sm" type="none"/>
            <a:tailEnd len="med" w="med" type="triangle"/>
          </a:ln>
        </p:spPr>
      </p:cxnSp>
      <p:sp>
        <p:nvSpPr>
          <p:cNvPr id="371" name="Google Shape;371;p34"/>
          <p:cNvSpPr txBox="1"/>
          <p:nvPr/>
        </p:nvSpPr>
        <p:spPr>
          <a:xfrm>
            <a:off x="11138787" y="6079326"/>
            <a:ext cx="5395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3"/>
              </a:rPr>
              <a:t>[6]</a:t>
            </a:r>
            <a:endParaRPr sz="1800">
              <a:solidFill>
                <a:schemeClr val="dk1"/>
              </a:solidFill>
              <a:latin typeface="Calibri"/>
              <a:ea typeface="Calibri"/>
              <a:cs typeface="Calibri"/>
              <a:sym typeface="Calibri"/>
            </a:endParaRPr>
          </a:p>
        </p:txBody>
      </p:sp>
      <p:sp>
        <p:nvSpPr>
          <p:cNvPr id="372" name="Google Shape;372;p34"/>
          <p:cNvSpPr/>
          <p:nvPr/>
        </p:nvSpPr>
        <p:spPr>
          <a:xfrm>
            <a:off x="7211963" y="4040985"/>
            <a:ext cx="1685077"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a:solidFill>
                  <a:srgbClr val="7030A0"/>
                </a:solidFill>
                <a:latin typeface="Calibri"/>
                <a:ea typeface="Calibri"/>
                <a:cs typeface="Calibri"/>
                <a:sym typeface="Calibri"/>
              </a:rPr>
              <a:t>Jesus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500"/>
                                  </p:stCondLst>
                                  <p:childTnLst>
                                    <p:set>
                                      <p:cBhvr>
                                        <p:cTn dur="1" fill="hold">
                                          <p:stCondLst>
                                            <p:cond delay="0"/>
                                          </p:stCondLst>
                                        </p:cTn>
                                        <p:tgtEl>
                                          <p:spTgt spid="363"/>
                                        </p:tgtEl>
                                        <p:attrNameLst>
                                          <p:attrName>style.visibility</p:attrName>
                                        </p:attrNameLst>
                                      </p:cBhvr>
                                      <p:to>
                                        <p:strVal val="visible"/>
                                      </p:to>
                                    </p:set>
                                    <p:animEffect filter="fade" transition="in">
                                      <p:cBhvr>
                                        <p:cTn dur="1822"/>
                                        <p:tgtEl>
                                          <p:spTgt spid="363"/>
                                        </p:tgtEl>
                                      </p:cBhvr>
                                    </p:animEffect>
                                  </p:childTnLst>
                                </p:cTn>
                              </p:par>
                            </p:childTnLst>
                          </p:cTn>
                        </p:par>
                        <p:par>
                          <p:cTn fill="hold">
                            <p:stCondLst>
                              <p:cond delay="1822"/>
                            </p:stCondLst>
                            <p:childTnLst>
                              <p:par>
                                <p:cTn fill="hold" nodeType="afterEffect" presetClass="entr" presetID="2" presetSubtype="1">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ppt_y</p:attrName>
                                        </p:attrNameLst>
                                      </p:cBhvr>
                                      <p:tavLst>
                                        <p:tav fmla="" tm="0">
                                          <p:val>
                                            <p:strVal val="#ppt_y-1"/>
                                          </p:val>
                                        </p:tav>
                                        <p:tav fmla="" tm="100000">
                                          <p:val>
                                            <p:strVal val="#ppt_y"/>
                                          </p:val>
                                        </p:tav>
                                      </p:tavLst>
                                    </p:anim>
                                  </p:childTnLst>
                                </p:cTn>
                              </p:par>
                            </p:childTnLst>
                          </p:cTn>
                        </p:par>
                        <p:par>
                          <p:cTn fill="hold">
                            <p:stCondLst>
                              <p:cond delay="2822"/>
                            </p:stCondLst>
                            <p:childTnLst>
                              <p:par>
                                <p:cTn fill="hold" nodeType="afterEffect" presetClass="emph" presetID="8" presetSubtype="0">
                                  <p:stCondLst>
                                    <p:cond delay="0"/>
                                  </p:stCondLst>
                                  <p:childTnLst>
                                    <p:animRot by="-21600000">
                                      <p:cBhvr>
                                        <p:cTn dur="1000" fill="hold"/>
                                        <p:tgtEl>
                                          <p:spTgt spid="363"/>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aphicFrame>
        <p:nvGraphicFramePr>
          <p:cNvPr id="378" name="Google Shape;378;p35"/>
          <p:cNvGraphicFramePr/>
          <p:nvPr/>
        </p:nvGraphicFramePr>
        <p:xfrm>
          <a:off x="228604" y="293962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379" name="Google Shape;379;p35"/>
          <p:cNvCxnSpPr/>
          <p:nvPr/>
        </p:nvCxnSpPr>
        <p:spPr>
          <a:xfrm>
            <a:off x="228604" y="2136034"/>
            <a:ext cx="0" cy="1866594"/>
          </a:xfrm>
          <a:prstGeom prst="straightConnector1">
            <a:avLst/>
          </a:prstGeom>
          <a:noFill/>
          <a:ln cap="flat" cmpd="sng" w="76200">
            <a:solidFill>
              <a:srgbClr val="171616"/>
            </a:solidFill>
            <a:prstDash val="solid"/>
            <a:miter lim="800000"/>
            <a:headEnd len="sm" w="sm" type="none"/>
            <a:tailEnd len="med" w="med" type="triangle"/>
          </a:ln>
        </p:spPr>
      </p:cxnSp>
      <p:cxnSp>
        <p:nvCxnSpPr>
          <p:cNvPr id="380" name="Google Shape;380;p35"/>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1" name="Google Shape;381;p35"/>
          <p:cNvCxnSpPr/>
          <p:nvPr/>
        </p:nvCxnSpPr>
        <p:spPr>
          <a:xfrm>
            <a:off x="3461419" y="2135768"/>
            <a:ext cx="7776" cy="1866594"/>
          </a:xfrm>
          <a:prstGeom prst="straightConnector1">
            <a:avLst/>
          </a:prstGeom>
          <a:noFill/>
          <a:ln cap="flat" cmpd="sng" w="76200">
            <a:solidFill>
              <a:schemeClr val="dk1"/>
            </a:solidFill>
            <a:prstDash val="solid"/>
            <a:miter lim="800000"/>
            <a:headEnd len="sm" w="sm" type="none"/>
            <a:tailEnd len="med" w="med" type="triangle"/>
          </a:ln>
        </p:spPr>
      </p:cxnSp>
      <p:cxnSp>
        <p:nvCxnSpPr>
          <p:cNvPr id="382" name="Google Shape;382;p35"/>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3" name="Google Shape;383;p35"/>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4" name="Google Shape;384;p35"/>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5" name="Google Shape;385;p35"/>
          <p:cNvCxnSpPr/>
          <p:nvPr/>
        </p:nvCxnSpPr>
        <p:spPr>
          <a:xfrm>
            <a:off x="8031484" y="2111586"/>
            <a:ext cx="23018" cy="1876754"/>
          </a:xfrm>
          <a:prstGeom prst="straightConnector1">
            <a:avLst/>
          </a:prstGeom>
          <a:noFill/>
          <a:ln cap="flat" cmpd="sng" w="76200">
            <a:solidFill>
              <a:schemeClr val="dk1"/>
            </a:solidFill>
            <a:prstDash val="solid"/>
            <a:miter lim="800000"/>
            <a:headEnd len="sm" w="sm" type="none"/>
            <a:tailEnd len="med" w="med" type="triangle"/>
          </a:ln>
        </p:spPr>
      </p:cxnSp>
      <p:cxnSp>
        <p:nvCxnSpPr>
          <p:cNvPr id="386" name="Google Shape;386;p35"/>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7" name="Google Shape;387;p35"/>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8" name="Google Shape;388;p35"/>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89" name="Google Shape;389;p35"/>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90" name="Google Shape;390;p35"/>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391" name="Google Shape;391;p35"/>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392" name="Google Shape;392;p35"/>
          <p:cNvSpPr txBox="1"/>
          <p:nvPr/>
        </p:nvSpPr>
        <p:spPr>
          <a:xfrm>
            <a:off x="-1" y="1636040"/>
            <a:ext cx="11299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393" name="Google Shape;393;p35"/>
          <p:cNvSpPr txBox="1"/>
          <p:nvPr/>
        </p:nvSpPr>
        <p:spPr>
          <a:xfrm flipH="1">
            <a:off x="3634742" y="1636040"/>
            <a:ext cx="1185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394" name="Google Shape;394;p35"/>
          <p:cNvSpPr/>
          <p:nvPr/>
        </p:nvSpPr>
        <p:spPr>
          <a:xfrm>
            <a:off x="7686571" y="1636040"/>
            <a:ext cx="68800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a:t>
            </a:r>
            <a:endParaRPr/>
          </a:p>
        </p:txBody>
      </p:sp>
      <p:sp>
        <p:nvSpPr>
          <p:cNvPr id="395" name="Google Shape;395;p35"/>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sp>
        <p:nvSpPr>
          <p:cNvPr id="396" name="Google Shape;396;p35"/>
          <p:cNvSpPr txBox="1"/>
          <p:nvPr/>
        </p:nvSpPr>
        <p:spPr>
          <a:xfrm>
            <a:off x="389275" y="202228"/>
            <a:ext cx="11558889"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a:solidFill>
                  <a:schemeClr val="dk1"/>
                </a:solidFill>
                <a:latin typeface="Calibri"/>
                <a:ea typeface="Calibri"/>
                <a:cs typeface="Calibri"/>
                <a:sym typeface="Calibri"/>
              </a:rPr>
              <a:t>This is where the five great Western Civilizations fall on this line.</a:t>
            </a:r>
            <a:endParaRPr/>
          </a:p>
        </p:txBody>
      </p:sp>
      <p:grpSp>
        <p:nvGrpSpPr>
          <p:cNvPr id="397" name="Google Shape;397;p35"/>
          <p:cNvGrpSpPr/>
          <p:nvPr/>
        </p:nvGrpSpPr>
        <p:grpSpPr>
          <a:xfrm>
            <a:off x="129952" y="3949494"/>
            <a:ext cx="2159186" cy="1911857"/>
            <a:chOff x="1286" y="217973"/>
            <a:chExt cx="2159186" cy="1911857"/>
          </a:xfrm>
        </p:grpSpPr>
        <p:sp>
          <p:nvSpPr>
            <p:cNvPr id="398" name="Google Shape;398;p35"/>
            <p:cNvSpPr/>
            <p:nvPr/>
          </p:nvSpPr>
          <p:spPr>
            <a:xfrm>
              <a:off x="1286" y="217973"/>
              <a:ext cx="1699429" cy="849714"/>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5"/>
            <p:cNvSpPr txBox="1"/>
            <p:nvPr/>
          </p:nvSpPr>
          <p:spPr>
            <a:xfrm>
              <a:off x="26173" y="242860"/>
              <a:ext cx="1649655" cy="799940"/>
            </a:xfrm>
            <a:prstGeom prst="rect">
              <a:avLst/>
            </a:prstGeom>
            <a:noFill/>
            <a:ln>
              <a:noFill/>
            </a:ln>
          </p:spPr>
          <p:txBody>
            <a:bodyPr anchorCtr="0" anchor="ctr" bIns="43175" lIns="64750" spcFirstLastPara="1" rIns="64750" wrap="square" tIns="43175">
              <a:noAutofit/>
            </a:bodyPr>
            <a:lstStyle/>
            <a:p>
              <a:pPr indent="0" lvl="0" marL="0" marR="0" rtl="0" algn="ctr">
                <a:lnSpc>
                  <a:spcPct val="90000"/>
                </a:lnSpc>
                <a:spcBef>
                  <a:spcPts val="0"/>
                </a:spcBef>
                <a:spcAft>
                  <a:spcPts val="0"/>
                </a:spcAft>
                <a:buClr>
                  <a:schemeClr val="lt1"/>
                </a:buClr>
                <a:buSzPts val="3400"/>
                <a:buFont typeface="Calibri"/>
                <a:buNone/>
              </a:pPr>
              <a:r>
                <a:rPr lang="en-US" sz="3400">
                  <a:solidFill>
                    <a:schemeClr val="lt1"/>
                  </a:solidFill>
                  <a:latin typeface="Calibri"/>
                  <a:ea typeface="Calibri"/>
                  <a:cs typeface="Calibri"/>
                  <a:sym typeface="Calibri"/>
                </a:rPr>
                <a:t>Creation</a:t>
              </a:r>
              <a:endParaRPr/>
            </a:p>
          </p:txBody>
        </p:sp>
        <p:sp>
          <p:nvSpPr>
            <p:cNvPr id="400" name="Google Shape;400;p35"/>
            <p:cNvSpPr/>
            <p:nvPr/>
          </p:nvSpPr>
          <p:spPr>
            <a:xfrm>
              <a:off x="171229" y="1067688"/>
              <a:ext cx="169942" cy="63728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401" name="Google Shape;401;p35"/>
            <p:cNvSpPr/>
            <p:nvPr/>
          </p:nvSpPr>
          <p:spPr>
            <a:xfrm>
              <a:off x="341172" y="1280116"/>
              <a:ext cx="1819300" cy="849714"/>
            </a:xfrm>
            <a:prstGeom prst="roundRect">
              <a:avLst>
                <a:gd fmla="val 10000" name="adj"/>
              </a:avLst>
            </a:prstGeom>
            <a:solidFill>
              <a:schemeClr val="lt2">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5"/>
            <p:cNvSpPr txBox="1"/>
            <p:nvPr/>
          </p:nvSpPr>
          <p:spPr>
            <a:xfrm>
              <a:off x="366059" y="1305003"/>
              <a:ext cx="1769526" cy="799940"/>
            </a:xfrm>
            <a:prstGeom prst="rect">
              <a:avLst/>
            </a:prstGeom>
            <a:noFill/>
            <a:ln>
              <a:noFill/>
            </a:ln>
          </p:spPr>
          <p:txBody>
            <a:bodyPr anchorCtr="0" anchor="ctr" bIns="34275" lIns="51425" spcFirstLastPara="1" rIns="51425" wrap="square" tIns="34275">
              <a:noAutofit/>
            </a:bodyPr>
            <a:lstStyle/>
            <a:p>
              <a:pPr indent="0" lvl="0" marL="0" marR="0" rtl="0" algn="ctr">
                <a:lnSpc>
                  <a:spcPct val="90000"/>
                </a:lnSpc>
                <a:spcBef>
                  <a:spcPts val="0"/>
                </a:spcBef>
                <a:spcAft>
                  <a:spcPts val="0"/>
                </a:spcAft>
                <a:buClr>
                  <a:schemeClr val="dk1"/>
                </a:buClr>
                <a:buSzPts val="2700"/>
                <a:buFont typeface="Libre Franklin Medium"/>
                <a:buNone/>
              </a:pPr>
              <a:r>
                <a:rPr lang="en-US" sz="2700">
                  <a:solidFill>
                    <a:schemeClr val="dk1"/>
                  </a:solidFill>
                  <a:latin typeface="Libre Franklin Medium"/>
                  <a:ea typeface="Libre Franklin Medium"/>
                  <a:cs typeface="Libre Franklin Medium"/>
                  <a:sym typeface="Libre Franklin Medium"/>
                </a:rPr>
                <a:t>Adam and Eve</a:t>
              </a:r>
              <a:endParaRPr sz="2700">
                <a:solidFill>
                  <a:schemeClr val="dk1"/>
                </a:solidFill>
                <a:latin typeface="Calibri"/>
                <a:ea typeface="Calibri"/>
                <a:cs typeface="Calibri"/>
                <a:sym typeface="Calibri"/>
              </a:endParaRPr>
            </a:p>
          </p:txBody>
        </p:sp>
      </p:grpSp>
      <p:grpSp>
        <p:nvGrpSpPr>
          <p:cNvPr id="403" name="Google Shape;403;p35"/>
          <p:cNvGrpSpPr/>
          <p:nvPr/>
        </p:nvGrpSpPr>
        <p:grpSpPr>
          <a:xfrm>
            <a:off x="2434391" y="3990667"/>
            <a:ext cx="2159186" cy="1911857"/>
            <a:chOff x="1286" y="217973"/>
            <a:chExt cx="2159186" cy="1911857"/>
          </a:xfrm>
        </p:grpSpPr>
        <p:sp>
          <p:nvSpPr>
            <p:cNvPr id="404" name="Google Shape;404;p35"/>
            <p:cNvSpPr/>
            <p:nvPr/>
          </p:nvSpPr>
          <p:spPr>
            <a:xfrm>
              <a:off x="1286" y="217973"/>
              <a:ext cx="1699429" cy="849714"/>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5"/>
            <p:cNvSpPr txBox="1"/>
            <p:nvPr/>
          </p:nvSpPr>
          <p:spPr>
            <a:xfrm>
              <a:off x="26173" y="242860"/>
              <a:ext cx="1649655" cy="799940"/>
            </a:xfrm>
            <a:prstGeom prst="rect">
              <a:avLst/>
            </a:prstGeom>
            <a:noFill/>
            <a:ln>
              <a:noFill/>
            </a:ln>
          </p:spPr>
          <p:txBody>
            <a:bodyPr anchorCtr="0" anchor="ctr" bIns="33000" lIns="49525" spcFirstLastPara="1" rIns="49525" wrap="square" tIns="33000">
              <a:noAutofit/>
            </a:bodyPr>
            <a:lstStyle/>
            <a:p>
              <a:pPr indent="0" lvl="0" marL="0" marR="0" rtl="0" algn="ctr">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The Great Flood</a:t>
              </a:r>
              <a:endParaRPr/>
            </a:p>
          </p:txBody>
        </p:sp>
        <p:sp>
          <p:nvSpPr>
            <p:cNvPr id="406" name="Google Shape;406;p35"/>
            <p:cNvSpPr/>
            <p:nvPr/>
          </p:nvSpPr>
          <p:spPr>
            <a:xfrm>
              <a:off x="171229" y="1067688"/>
              <a:ext cx="169942" cy="63728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407" name="Google Shape;407;p35"/>
            <p:cNvSpPr/>
            <p:nvPr/>
          </p:nvSpPr>
          <p:spPr>
            <a:xfrm>
              <a:off x="341172" y="1280116"/>
              <a:ext cx="1819300" cy="849714"/>
            </a:xfrm>
            <a:prstGeom prst="roundRect">
              <a:avLst>
                <a:gd fmla="val 10000" name="adj"/>
              </a:avLst>
            </a:prstGeom>
            <a:solidFill>
              <a:schemeClr val="lt2">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txBox="1"/>
            <p:nvPr/>
          </p:nvSpPr>
          <p:spPr>
            <a:xfrm>
              <a:off x="366059" y="1305003"/>
              <a:ext cx="1769526" cy="799940"/>
            </a:xfrm>
            <a:prstGeom prst="rect">
              <a:avLst/>
            </a:prstGeom>
            <a:noFill/>
            <a:ln>
              <a:noFill/>
            </a:ln>
          </p:spPr>
          <p:txBody>
            <a:bodyPr anchorCtr="0" anchor="ctr" bIns="35550" lIns="53325" spcFirstLastPara="1" rIns="53325" wrap="square" tIns="35550">
              <a:noAutofit/>
            </a:bodyPr>
            <a:lstStyle/>
            <a:p>
              <a:pPr indent="0" lvl="0" marL="0" marR="0" rtl="0" algn="ctr">
                <a:lnSpc>
                  <a:spcPct val="90000"/>
                </a:lnSpc>
                <a:spcBef>
                  <a:spcPts val="0"/>
                </a:spcBef>
                <a:spcAft>
                  <a:spcPts val="0"/>
                </a:spcAft>
                <a:buClr>
                  <a:schemeClr val="dk1"/>
                </a:buClr>
                <a:buSzPts val="2800"/>
                <a:buFont typeface="Libre Franklin Medium"/>
                <a:buNone/>
              </a:pPr>
              <a:r>
                <a:rPr lang="en-US" sz="2800">
                  <a:solidFill>
                    <a:schemeClr val="dk1"/>
                  </a:solidFill>
                  <a:latin typeface="Libre Franklin Medium"/>
                  <a:ea typeface="Libre Franklin Medium"/>
                  <a:cs typeface="Libre Franklin Medium"/>
                  <a:sym typeface="Libre Franklin Medium"/>
                </a:rPr>
                <a:t>Noah</a:t>
              </a:r>
              <a:endParaRPr sz="2800">
                <a:solidFill>
                  <a:schemeClr val="dk1"/>
                </a:solidFill>
                <a:latin typeface="Calibri"/>
                <a:ea typeface="Calibri"/>
                <a:cs typeface="Calibri"/>
                <a:sym typeface="Calibri"/>
              </a:endParaRPr>
            </a:p>
          </p:txBody>
        </p:sp>
      </p:grpSp>
      <p:cxnSp>
        <p:nvCxnSpPr>
          <p:cNvPr id="409" name="Google Shape;409;p35"/>
          <p:cNvCxnSpPr/>
          <p:nvPr/>
        </p:nvCxnSpPr>
        <p:spPr>
          <a:xfrm>
            <a:off x="2290425" y="2864882"/>
            <a:ext cx="0" cy="554009"/>
          </a:xfrm>
          <a:prstGeom prst="straightConnector1">
            <a:avLst/>
          </a:prstGeom>
          <a:noFill/>
          <a:ln cap="flat" cmpd="sng" w="9525">
            <a:solidFill>
              <a:schemeClr val="accent1"/>
            </a:solidFill>
            <a:prstDash val="solid"/>
            <a:miter lim="800000"/>
            <a:headEnd len="sm" w="sm" type="none"/>
            <a:tailEnd len="med" w="med" type="triangle"/>
          </a:ln>
        </p:spPr>
      </p:cxnSp>
      <p:sp>
        <p:nvSpPr>
          <p:cNvPr id="410" name="Google Shape;410;p35"/>
          <p:cNvSpPr/>
          <p:nvPr/>
        </p:nvSpPr>
        <p:spPr>
          <a:xfrm>
            <a:off x="2011147" y="1756358"/>
            <a:ext cx="5902673" cy="694504"/>
          </a:xfrm>
          <a:prstGeom prst="ellipse">
            <a:avLst/>
          </a:prstGeom>
          <a:blipFill rotWithShape="1">
            <a:blip r:embed="rId3">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Egypt 3081-30 B.C.</a:t>
            </a:r>
            <a:endParaRPr/>
          </a:p>
        </p:txBody>
      </p:sp>
      <p:sp>
        <p:nvSpPr>
          <p:cNvPr id="411" name="Google Shape;411;p35"/>
          <p:cNvSpPr/>
          <p:nvPr/>
        </p:nvSpPr>
        <p:spPr>
          <a:xfrm>
            <a:off x="347700" y="1270696"/>
            <a:ext cx="7042075" cy="447875"/>
          </a:xfrm>
          <a:prstGeom prst="ellipse">
            <a:avLst/>
          </a:prstGeom>
          <a:blipFill rotWithShape="1">
            <a:blip r:embed="rId4">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Mesopotamia 4000-333 B.C.</a:t>
            </a:r>
            <a:endParaRPr/>
          </a:p>
        </p:txBody>
      </p:sp>
      <p:sp>
        <p:nvSpPr>
          <p:cNvPr id="412" name="Google Shape;412;p35"/>
          <p:cNvSpPr/>
          <p:nvPr/>
        </p:nvSpPr>
        <p:spPr>
          <a:xfrm>
            <a:off x="6335823" y="1395961"/>
            <a:ext cx="1398865" cy="812345"/>
          </a:xfrm>
          <a:prstGeom prst="ellipse">
            <a:avLst/>
          </a:pr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Ancient Greece 800 - 146 B.C.</a:t>
            </a:r>
            <a:endParaRPr/>
          </a:p>
        </p:txBody>
      </p:sp>
      <p:sp>
        <p:nvSpPr>
          <p:cNvPr id="413" name="Google Shape;413;p35"/>
          <p:cNvSpPr/>
          <p:nvPr/>
        </p:nvSpPr>
        <p:spPr>
          <a:xfrm>
            <a:off x="6514445" y="2135768"/>
            <a:ext cx="2359495" cy="635581"/>
          </a:xfrm>
          <a:prstGeom prst="ellipse">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Rome 753 B.C. – A.D 476</a:t>
            </a:r>
            <a:endParaRPr/>
          </a:p>
        </p:txBody>
      </p:sp>
      <p:sp>
        <p:nvSpPr>
          <p:cNvPr id="414" name="Google Shape;414;p35"/>
          <p:cNvSpPr/>
          <p:nvPr/>
        </p:nvSpPr>
        <p:spPr>
          <a:xfrm>
            <a:off x="4635659" y="2536239"/>
            <a:ext cx="3474720" cy="529591"/>
          </a:xfrm>
          <a:prstGeom prst="ellipse">
            <a:avLst/>
          </a:prstGeom>
          <a:blipFill rotWithShape="1">
            <a:blip r:embed="rId7">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Israel 1700 B.C. – A.D 70</a:t>
            </a:r>
            <a:endParaRPr/>
          </a:p>
        </p:txBody>
      </p:sp>
      <p:sp>
        <p:nvSpPr>
          <p:cNvPr id="415" name="Google Shape;415;p35"/>
          <p:cNvSpPr/>
          <p:nvPr/>
        </p:nvSpPr>
        <p:spPr>
          <a:xfrm>
            <a:off x="7267840" y="3949903"/>
            <a:ext cx="1685078"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u="none" cap="none">
                <a:solidFill>
                  <a:srgbClr val="7030A0"/>
                </a:solidFill>
                <a:latin typeface="Calibri"/>
                <a:ea typeface="Calibri"/>
                <a:cs typeface="Calibri"/>
                <a:sym typeface="Calibri"/>
              </a:rPr>
              <a:t>Jesus</a:t>
            </a:r>
            <a:endParaRPr b="1" sz="5400" cap="none">
              <a:solidFill>
                <a:srgbClr val="7030A0"/>
              </a:solidFill>
              <a:latin typeface="Calibri"/>
              <a:ea typeface="Calibri"/>
              <a:cs typeface="Calibri"/>
              <a:sym typeface="Calibri"/>
            </a:endParaRPr>
          </a:p>
        </p:txBody>
      </p:sp>
      <p:sp>
        <p:nvSpPr>
          <p:cNvPr id="416" name="Google Shape;416;p35"/>
          <p:cNvSpPr txBox="1"/>
          <p:nvPr/>
        </p:nvSpPr>
        <p:spPr>
          <a:xfrm>
            <a:off x="11107376" y="6140200"/>
            <a:ext cx="6024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8"/>
              </a:rPr>
              <a:t>[8]</a:t>
            </a:r>
            <a:endParaRPr sz="1800">
              <a:solidFill>
                <a:schemeClr val="dk1"/>
              </a:solidFill>
              <a:latin typeface="Calibri"/>
              <a:ea typeface="Calibri"/>
              <a:cs typeface="Calibri"/>
              <a:sym typeface="Calibri"/>
            </a:endParaRPr>
          </a:p>
        </p:txBody>
      </p:sp>
      <p:sp>
        <p:nvSpPr>
          <p:cNvPr id="417" name="Google Shape;417;p35"/>
          <p:cNvSpPr txBox="1"/>
          <p:nvPr/>
        </p:nvSpPr>
        <p:spPr>
          <a:xfrm>
            <a:off x="10213144" y="6171174"/>
            <a:ext cx="6128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9"/>
              </a:rPr>
              <a:t>[10]</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par>
                          <p:cTn fill="hold">
                            <p:stCondLst>
                              <p:cond delay="1000"/>
                            </p:stCondLst>
                            <p:childTnLst>
                              <p:par>
                                <p:cTn fill="hold" nodeType="afterEffect" presetClass="entr" presetID="2" presetSubtype="1">
                                  <p:stCondLst>
                                    <p:cond delay="50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50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500"/>
                                        <p:tgtEl>
                                          <p:spTgt spid="414"/>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1">
                                  <p:stCondLst>
                                    <p:cond delay="50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1000"/>
                                        <p:tgtEl>
                                          <p:spTgt spid="412"/>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2" presetSubtype="4">
                                  <p:stCondLst>
                                    <p:cond delay="50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0"/>
                                        <p:tgtEl>
                                          <p:spTgt spid="413"/>
                                        </p:tgtEl>
                                        <p:attrNameLst>
                                          <p:attrName>ppt_y</p:attrName>
                                        </p:attrNameLst>
                                      </p:cBhvr>
                                      <p:tavLst>
                                        <p:tav fmla="" tm="0">
                                          <p:val>
                                            <p:strVal val="#ppt_y+1"/>
                                          </p:val>
                                        </p:tav>
                                        <p:tav fmla="" tm="100000">
                                          <p:val>
                                            <p:strVal val="#ppt_y"/>
                                          </p:val>
                                        </p:tav>
                                      </p:tavLst>
                                    </p:anim>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graphicFrame>
        <p:nvGraphicFramePr>
          <p:cNvPr id="423" name="Google Shape;423;p36"/>
          <p:cNvGraphicFramePr/>
          <p:nvPr/>
        </p:nvGraphicFramePr>
        <p:xfrm>
          <a:off x="228604" y="293962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424" name="Google Shape;424;p36"/>
          <p:cNvCxnSpPr/>
          <p:nvPr/>
        </p:nvCxnSpPr>
        <p:spPr>
          <a:xfrm>
            <a:off x="228604" y="2136034"/>
            <a:ext cx="0" cy="1866594"/>
          </a:xfrm>
          <a:prstGeom prst="straightConnector1">
            <a:avLst/>
          </a:prstGeom>
          <a:noFill/>
          <a:ln cap="flat" cmpd="sng" w="76200">
            <a:solidFill>
              <a:srgbClr val="171616"/>
            </a:solidFill>
            <a:prstDash val="solid"/>
            <a:miter lim="800000"/>
            <a:headEnd len="sm" w="sm" type="none"/>
            <a:tailEnd len="med" w="med" type="triangle"/>
          </a:ln>
        </p:spPr>
      </p:cxnSp>
      <p:cxnSp>
        <p:nvCxnSpPr>
          <p:cNvPr id="425" name="Google Shape;425;p36"/>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26" name="Google Shape;426;p36"/>
          <p:cNvCxnSpPr/>
          <p:nvPr/>
        </p:nvCxnSpPr>
        <p:spPr>
          <a:xfrm>
            <a:off x="3461419" y="2135768"/>
            <a:ext cx="7776" cy="1866594"/>
          </a:xfrm>
          <a:prstGeom prst="straightConnector1">
            <a:avLst/>
          </a:prstGeom>
          <a:noFill/>
          <a:ln cap="flat" cmpd="sng" w="76200">
            <a:solidFill>
              <a:schemeClr val="dk1"/>
            </a:solidFill>
            <a:prstDash val="solid"/>
            <a:miter lim="800000"/>
            <a:headEnd len="sm" w="sm" type="none"/>
            <a:tailEnd len="med" w="med" type="triangle"/>
          </a:ln>
        </p:spPr>
      </p:cxnSp>
      <p:cxnSp>
        <p:nvCxnSpPr>
          <p:cNvPr id="427" name="Google Shape;427;p36"/>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28" name="Google Shape;428;p36"/>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29" name="Google Shape;429;p36"/>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30" name="Google Shape;430;p36"/>
          <p:cNvCxnSpPr/>
          <p:nvPr/>
        </p:nvCxnSpPr>
        <p:spPr>
          <a:xfrm>
            <a:off x="8031484" y="2111586"/>
            <a:ext cx="23018" cy="1876754"/>
          </a:xfrm>
          <a:prstGeom prst="straightConnector1">
            <a:avLst/>
          </a:prstGeom>
          <a:noFill/>
          <a:ln cap="flat" cmpd="sng" w="76200">
            <a:solidFill>
              <a:schemeClr val="dk1"/>
            </a:solidFill>
            <a:prstDash val="solid"/>
            <a:miter lim="800000"/>
            <a:headEnd len="sm" w="sm" type="none"/>
            <a:tailEnd len="med" w="med" type="triangle"/>
          </a:ln>
        </p:spPr>
      </p:cxnSp>
      <p:cxnSp>
        <p:nvCxnSpPr>
          <p:cNvPr id="431" name="Google Shape;431;p36"/>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32" name="Google Shape;432;p36"/>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33" name="Google Shape;433;p36"/>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34" name="Google Shape;434;p36"/>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35" name="Google Shape;435;p36"/>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36" name="Google Shape;436;p36"/>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437" name="Google Shape;437;p36"/>
          <p:cNvSpPr txBox="1"/>
          <p:nvPr/>
        </p:nvSpPr>
        <p:spPr>
          <a:xfrm>
            <a:off x="0" y="1636040"/>
            <a:ext cx="122698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438" name="Google Shape;438;p36"/>
          <p:cNvSpPr txBox="1"/>
          <p:nvPr/>
        </p:nvSpPr>
        <p:spPr>
          <a:xfrm flipH="1">
            <a:off x="3634742" y="1636040"/>
            <a:ext cx="11561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439" name="Google Shape;439;p36"/>
          <p:cNvSpPr/>
          <p:nvPr/>
        </p:nvSpPr>
        <p:spPr>
          <a:xfrm>
            <a:off x="7784350" y="1520627"/>
            <a:ext cx="93916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a:t>
            </a:r>
            <a:endParaRPr/>
          </a:p>
        </p:txBody>
      </p:sp>
      <p:sp>
        <p:nvSpPr>
          <p:cNvPr id="440" name="Google Shape;440;p36"/>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sp>
        <p:nvSpPr>
          <p:cNvPr id="441" name="Google Shape;441;p36"/>
          <p:cNvSpPr txBox="1"/>
          <p:nvPr/>
        </p:nvSpPr>
        <p:spPr>
          <a:xfrm>
            <a:off x="1429729" y="199961"/>
            <a:ext cx="9048628"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a:solidFill>
                  <a:schemeClr val="dk1"/>
                </a:solidFill>
                <a:latin typeface="Calibri"/>
                <a:ea typeface="Calibri"/>
                <a:cs typeface="Calibri"/>
                <a:sym typeface="Calibri"/>
              </a:rPr>
              <a:t>This shows when the Patriarchs were born.</a:t>
            </a:r>
            <a:endParaRPr/>
          </a:p>
        </p:txBody>
      </p:sp>
      <p:grpSp>
        <p:nvGrpSpPr>
          <p:cNvPr id="442" name="Google Shape;442;p36"/>
          <p:cNvGrpSpPr/>
          <p:nvPr/>
        </p:nvGrpSpPr>
        <p:grpSpPr>
          <a:xfrm>
            <a:off x="129952" y="3949494"/>
            <a:ext cx="2159186" cy="1911857"/>
            <a:chOff x="1286" y="217973"/>
            <a:chExt cx="2159186" cy="1911857"/>
          </a:xfrm>
        </p:grpSpPr>
        <p:sp>
          <p:nvSpPr>
            <p:cNvPr id="443" name="Google Shape;443;p36"/>
            <p:cNvSpPr/>
            <p:nvPr/>
          </p:nvSpPr>
          <p:spPr>
            <a:xfrm>
              <a:off x="1286" y="217973"/>
              <a:ext cx="1699429" cy="849714"/>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6"/>
            <p:cNvSpPr txBox="1"/>
            <p:nvPr/>
          </p:nvSpPr>
          <p:spPr>
            <a:xfrm>
              <a:off x="26173" y="242860"/>
              <a:ext cx="1649655" cy="799940"/>
            </a:xfrm>
            <a:prstGeom prst="rect">
              <a:avLst/>
            </a:prstGeom>
            <a:noFill/>
            <a:ln>
              <a:noFill/>
            </a:ln>
          </p:spPr>
          <p:txBody>
            <a:bodyPr anchorCtr="0" anchor="ctr" bIns="43175" lIns="64750" spcFirstLastPara="1" rIns="64750" wrap="square" tIns="43175">
              <a:noAutofit/>
            </a:bodyPr>
            <a:lstStyle/>
            <a:p>
              <a:pPr indent="0" lvl="0" marL="0" marR="0" rtl="0" algn="ctr">
                <a:lnSpc>
                  <a:spcPct val="90000"/>
                </a:lnSpc>
                <a:spcBef>
                  <a:spcPts val="0"/>
                </a:spcBef>
                <a:spcAft>
                  <a:spcPts val="0"/>
                </a:spcAft>
                <a:buClr>
                  <a:schemeClr val="lt1"/>
                </a:buClr>
                <a:buSzPts val="3400"/>
                <a:buFont typeface="Calibri"/>
                <a:buNone/>
              </a:pPr>
              <a:r>
                <a:rPr lang="en-US" sz="3400">
                  <a:solidFill>
                    <a:schemeClr val="lt1"/>
                  </a:solidFill>
                  <a:latin typeface="Calibri"/>
                  <a:ea typeface="Calibri"/>
                  <a:cs typeface="Calibri"/>
                  <a:sym typeface="Calibri"/>
                </a:rPr>
                <a:t>Creation</a:t>
              </a:r>
              <a:endParaRPr/>
            </a:p>
          </p:txBody>
        </p:sp>
        <p:sp>
          <p:nvSpPr>
            <p:cNvPr id="445" name="Google Shape;445;p36"/>
            <p:cNvSpPr/>
            <p:nvPr/>
          </p:nvSpPr>
          <p:spPr>
            <a:xfrm>
              <a:off x="171229" y="1067688"/>
              <a:ext cx="169942" cy="63728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446" name="Google Shape;446;p36"/>
            <p:cNvSpPr/>
            <p:nvPr/>
          </p:nvSpPr>
          <p:spPr>
            <a:xfrm>
              <a:off x="341172" y="1280116"/>
              <a:ext cx="1819300" cy="849714"/>
            </a:xfrm>
            <a:prstGeom prst="roundRect">
              <a:avLst>
                <a:gd fmla="val 10000" name="adj"/>
              </a:avLst>
            </a:prstGeom>
            <a:solidFill>
              <a:schemeClr val="lt2">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6"/>
            <p:cNvSpPr txBox="1"/>
            <p:nvPr/>
          </p:nvSpPr>
          <p:spPr>
            <a:xfrm>
              <a:off x="366059" y="1305003"/>
              <a:ext cx="1769526" cy="799940"/>
            </a:xfrm>
            <a:prstGeom prst="rect">
              <a:avLst/>
            </a:prstGeom>
            <a:noFill/>
            <a:ln>
              <a:noFill/>
            </a:ln>
          </p:spPr>
          <p:txBody>
            <a:bodyPr anchorCtr="0" anchor="ctr" bIns="34275" lIns="51425" spcFirstLastPara="1" rIns="51425" wrap="square" tIns="34275">
              <a:noAutofit/>
            </a:bodyPr>
            <a:lstStyle/>
            <a:p>
              <a:pPr indent="0" lvl="0" marL="0" marR="0" rtl="0" algn="ctr">
                <a:lnSpc>
                  <a:spcPct val="90000"/>
                </a:lnSpc>
                <a:spcBef>
                  <a:spcPts val="0"/>
                </a:spcBef>
                <a:spcAft>
                  <a:spcPts val="0"/>
                </a:spcAft>
                <a:buClr>
                  <a:schemeClr val="dk1"/>
                </a:buClr>
                <a:buSzPts val="2700"/>
                <a:buFont typeface="Libre Franklin Medium"/>
                <a:buNone/>
              </a:pPr>
              <a:r>
                <a:rPr lang="en-US" sz="2700">
                  <a:solidFill>
                    <a:schemeClr val="dk1"/>
                  </a:solidFill>
                  <a:latin typeface="Libre Franklin Medium"/>
                  <a:ea typeface="Libre Franklin Medium"/>
                  <a:cs typeface="Libre Franklin Medium"/>
                  <a:sym typeface="Libre Franklin Medium"/>
                </a:rPr>
                <a:t>Adam and Eve</a:t>
              </a:r>
              <a:endParaRPr sz="2700">
                <a:solidFill>
                  <a:schemeClr val="dk1"/>
                </a:solidFill>
                <a:latin typeface="Calibri"/>
                <a:ea typeface="Calibri"/>
                <a:cs typeface="Calibri"/>
                <a:sym typeface="Calibri"/>
              </a:endParaRPr>
            </a:p>
          </p:txBody>
        </p:sp>
      </p:grpSp>
      <p:grpSp>
        <p:nvGrpSpPr>
          <p:cNvPr id="448" name="Google Shape;448;p36"/>
          <p:cNvGrpSpPr/>
          <p:nvPr/>
        </p:nvGrpSpPr>
        <p:grpSpPr>
          <a:xfrm>
            <a:off x="2434391" y="3990667"/>
            <a:ext cx="2159186" cy="1911857"/>
            <a:chOff x="1286" y="217973"/>
            <a:chExt cx="2159186" cy="1911857"/>
          </a:xfrm>
        </p:grpSpPr>
        <p:sp>
          <p:nvSpPr>
            <p:cNvPr id="449" name="Google Shape;449;p36"/>
            <p:cNvSpPr/>
            <p:nvPr/>
          </p:nvSpPr>
          <p:spPr>
            <a:xfrm>
              <a:off x="1286" y="217973"/>
              <a:ext cx="1699429" cy="849714"/>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6"/>
            <p:cNvSpPr txBox="1"/>
            <p:nvPr/>
          </p:nvSpPr>
          <p:spPr>
            <a:xfrm>
              <a:off x="26173" y="242860"/>
              <a:ext cx="1649655" cy="799940"/>
            </a:xfrm>
            <a:prstGeom prst="rect">
              <a:avLst/>
            </a:prstGeom>
            <a:noFill/>
            <a:ln>
              <a:noFill/>
            </a:ln>
          </p:spPr>
          <p:txBody>
            <a:bodyPr anchorCtr="0" anchor="ctr" bIns="33000" lIns="49525" spcFirstLastPara="1" rIns="49525" wrap="square" tIns="33000">
              <a:noAutofit/>
            </a:bodyPr>
            <a:lstStyle/>
            <a:p>
              <a:pPr indent="0" lvl="0" marL="0" marR="0" rtl="0" algn="ctr">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The Great Flood</a:t>
              </a:r>
              <a:endParaRPr/>
            </a:p>
          </p:txBody>
        </p:sp>
        <p:sp>
          <p:nvSpPr>
            <p:cNvPr id="451" name="Google Shape;451;p36"/>
            <p:cNvSpPr/>
            <p:nvPr/>
          </p:nvSpPr>
          <p:spPr>
            <a:xfrm>
              <a:off x="171229" y="1067688"/>
              <a:ext cx="169942" cy="63728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452" name="Google Shape;452;p36"/>
            <p:cNvSpPr/>
            <p:nvPr/>
          </p:nvSpPr>
          <p:spPr>
            <a:xfrm>
              <a:off x="341172" y="1280116"/>
              <a:ext cx="1819300" cy="849714"/>
            </a:xfrm>
            <a:prstGeom prst="roundRect">
              <a:avLst>
                <a:gd fmla="val 10000" name="adj"/>
              </a:avLst>
            </a:prstGeom>
            <a:solidFill>
              <a:schemeClr val="lt2">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6"/>
            <p:cNvSpPr txBox="1"/>
            <p:nvPr/>
          </p:nvSpPr>
          <p:spPr>
            <a:xfrm>
              <a:off x="366059" y="1305003"/>
              <a:ext cx="1769526" cy="799940"/>
            </a:xfrm>
            <a:prstGeom prst="rect">
              <a:avLst/>
            </a:prstGeom>
            <a:noFill/>
            <a:ln>
              <a:noFill/>
            </a:ln>
          </p:spPr>
          <p:txBody>
            <a:bodyPr anchorCtr="0" anchor="ctr" bIns="35550" lIns="53325" spcFirstLastPara="1" rIns="53325" wrap="square" tIns="35550">
              <a:noAutofit/>
            </a:bodyPr>
            <a:lstStyle/>
            <a:p>
              <a:pPr indent="0" lvl="0" marL="0" marR="0" rtl="0" algn="ctr">
                <a:lnSpc>
                  <a:spcPct val="90000"/>
                </a:lnSpc>
                <a:spcBef>
                  <a:spcPts val="0"/>
                </a:spcBef>
                <a:spcAft>
                  <a:spcPts val="0"/>
                </a:spcAft>
                <a:buClr>
                  <a:schemeClr val="dk1"/>
                </a:buClr>
                <a:buSzPts val="2800"/>
                <a:buFont typeface="Libre Franklin Medium"/>
                <a:buNone/>
              </a:pPr>
              <a:r>
                <a:rPr lang="en-US" sz="2800">
                  <a:solidFill>
                    <a:schemeClr val="dk1"/>
                  </a:solidFill>
                  <a:latin typeface="Libre Franklin Medium"/>
                  <a:ea typeface="Libre Franklin Medium"/>
                  <a:cs typeface="Libre Franklin Medium"/>
                  <a:sym typeface="Libre Franklin Medium"/>
                </a:rPr>
                <a:t>Noah</a:t>
              </a:r>
              <a:endParaRPr sz="2800">
                <a:solidFill>
                  <a:schemeClr val="dk1"/>
                </a:solidFill>
                <a:latin typeface="Calibri"/>
                <a:ea typeface="Calibri"/>
                <a:cs typeface="Calibri"/>
                <a:sym typeface="Calibri"/>
              </a:endParaRPr>
            </a:p>
          </p:txBody>
        </p:sp>
      </p:grpSp>
      <p:cxnSp>
        <p:nvCxnSpPr>
          <p:cNvPr id="454" name="Google Shape;454;p36"/>
          <p:cNvCxnSpPr/>
          <p:nvPr/>
        </p:nvCxnSpPr>
        <p:spPr>
          <a:xfrm>
            <a:off x="2290425" y="2864882"/>
            <a:ext cx="0" cy="554009"/>
          </a:xfrm>
          <a:prstGeom prst="straightConnector1">
            <a:avLst/>
          </a:prstGeom>
          <a:noFill/>
          <a:ln cap="flat" cmpd="sng" w="9525">
            <a:solidFill>
              <a:schemeClr val="accent1"/>
            </a:solidFill>
            <a:prstDash val="solid"/>
            <a:miter lim="800000"/>
            <a:headEnd len="sm" w="sm" type="none"/>
            <a:tailEnd len="med" w="med" type="triangle"/>
          </a:ln>
        </p:spPr>
      </p:cxnSp>
      <p:sp>
        <p:nvSpPr>
          <p:cNvPr id="455" name="Google Shape;455;p36"/>
          <p:cNvSpPr/>
          <p:nvPr/>
        </p:nvSpPr>
        <p:spPr>
          <a:xfrm>
            <a:off x="2044225" y="1696177"/>
            <a:ext cx="5874872" cy="694504"/>
          </a:xfrm>
          <a:prstGeom prst="ellipse">
            <a:avLst/>
          </a:prstGeom>
          <a:blipFill rotWithShape="1">
            <a:blip r:embed="rId3">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Egypt 3081-30 B.C.</a:t>
            </a:r>
            <a:endParaRPr/>
          </a:p>
        </p:txBody>
      </p:sp>
      <p:sp>
        <p:nvSpPr>
          <p:cNvPr id="456" name="Google Shape;456;p36"/>
          <p:cNvSpPr/>
          <p:nvPr/>
        </p:nvSpPr>
        <p:spPr>
          <a:xfrm>
            <a:off x="347700" y="1270696"/>
            <a:ext cx="7042075" cy="447875"/>
          </a:xfrm>
          <a:prstGeom prst="ellipse">
            <a:avLst/>
          </a:prstGeom>
          <a:blipFill rotWithShape="1">
            <a:blip r:embed="rId4">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Mesopotamia 4000 – 333 B.C.</a:t>
            </a:r>
            <a:endParaRPr/>
          </a:p>
        </p:txBody>
      </p:sp>
      <p:sp>
        <p:nvSpPr>
          <p:cNvPr id="457" name="Google Shape;457;p36"/>
          <p:cNvSpPr/>
          <p:nvPr/>
        </p:nvSpPr>
        <p:spPr>
          <a:xfrm>
            <a:off x="6237589" y="1469413"/>
            <a:ext cx="1398865" cy="845680"/>
          </a:xfrm>
          <a:prstGeom prst="ellipse">
            <a:avLst/>
          </a:pr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Ancient Greece 800-146 B.C.</a:t>
            </a:r>
            <a:endParaRPr/>
          </a:p>
        </p:txBody>
      </p:sp>
      <p:sp>
        <p:nvSpPr>
          <p:cNvPr id="458" name="Google Shape;458;p36"/>
          <p:cNvSpPr/>
          <p:nvPr/>
        </p:nvSpPr>
        <p:spPr>
          <a:xfrm>
            <a:off x="6514445" y="2135768"/>
            <a:ext cx="2359495" cy="635581"/>
          </a:xfrm>
          <a:prstGeom prst="ellipse">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Rome 753 B.C. - A.D. 476</a:t>
            </a:r>
            <a:endParaRPr/>
          </a:p>
        </p:txBody>
      </p:sp>
      <p:sp>
        <p:nvSpPr>
          <p:cNvPr id="459" name="Google Shape;459;p36"/>
          <p:cNvSpPr/>
          <p:nvPr/>
        </p:nvSpPr>
        <p:spPr>
          <a:xfrm>
            <a:off x="4635659" y="2536239"/>
            <a:ext cx="3474720" cy="529591"/>
          </a:xfrm>
          <a:prstGeom prst="ellipse">
            <a:avLst/>
          </a:prstGeom>
          <a:blipFill rotWithShape="1">
            <a:blip r:embed="rId7">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Israel 1700 B.C. – A.D. 70</a:t>
            </a:r>
            <a:endParaRPr/>
          </a:p>
        </p:txBody>
      </p:sp>
      <p:sp>
        <p:nvSpPr>
          <p:cNvPr id="460" name="Google Shape;460;p36"/>
          <p:cNvSpPr/>
          <p:nvPr/>
        </p:nvSpPr>
        <p:spPr>
          <a:xfrm>
            <a:off x="1841343" y="2005596"/>
            <a:ext cx="1058193" cy="81811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Noah b.-2913</a:t>
            </a:r>
            <a:endParaRPr/>
          </a:p>
        </p:txBody>
      </p:sp>
      <p:sp>
        <p:nvSpPr>
          <p:cNvPr id="461" name="Google Shape;461;p36"/>
          <p:cNvSpPr/>
          <p:nvPr/>
        </p:nvSpPr>
        <p:spPr>
          <a:xfrm>
            <a:off x="4528194" y="2066740"/>
            <a:ext cx="1058193" cy="81811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Moses b.-1589</a:t>
            </a:r>
            <a:endParaRPr/>
          </a:p>
        </p:txBody>
      </p:sp>
      <p:sp>
        <p:nvSpPr>
          <p:cNvPr id="462" name="Google Shape;462;p36"/>
          <p:cNvSpPr/>
          <p:nvPr/>
        </p:nvSpPr>
        <p:spPr>
          <a:xfrm>
            <a:off x="3491899" y="2089254"/>
            <a:ext cx="1206710" cy="81811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Abraham b.-1996</a:t>
            </a:r>
            <a:endParaRPr/>
          </a:p>
        </p:txBody>
      </p:sp>
      <p:sp>
        <p:nvSpPr>
          <p:cNvPr id="463" name="Google Shape;463;p36"/>
          <p:cNvSpPr/>
          <p:nvPr/>
        </p:nvSpPr>
        <p:spPr>
          <a:xfrm>
            <a:off x="-34095" y="1980627"/>
            <a:ext cx="1058193" cy="81811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Adam b.-4000</a:t>
            </a:r>
            <a:endParaRPr/>
          </a:p>
        </p:txBody>
      </p:sp>
      <p:sp>
        <p:nvSpPr>
          <p:cNvPr id="464" name="Google Shape;464;p36"/>
          <p:cNvSpPr/>
          <p:nvPr/>
        </p:nvSpPr>
        <p:spPr>
          <a:xfrm>
            <a:off x="6922624" y="3951465"/>
            <a:ext cx="198483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u="none" cap="none">
                <a:solidFill>
                  <a:srgbClr val="7030A0"/>
                </a:solidFill>
                <a:latin typeface="Calibri"/>
                <a:ea typeface="Calibri"/>
                <a:cs typeface="Calibri"/>
                <a:sym typeface="Calibri"/>
              </a:rPr>
              <a:t>Jesus</a:t>
            </a:r>
            <a:endParaRPr b="1" sz="5400" cap="none">
              <a:solidFill>
                <a:srgbClr val="7030A0"/>
              </a:solidFill>
              <a:latin typeface="Calibri"/>
              <a:ea typeface="Calibri"/>
              <a:cs typeface="Calibri"/>
              <a:sym typeface="Calibri"/>
            </a:endParaRPr>
          </a:p>
        </p:txBody>
      </p:sp>
      <p:sp>
        <p:nvSpPr>
          <p:cNvPr id="465" name="Google Shape;465;p36"/>
          <p:cNvSpPr txBox="1"/>
          <p:nvPr/>
        </p:nvSpPr>
        <p:spPr>
          <a:xfrm>
            <a:off x="6950677" y="4816466"/>
            <a:ext cx="462332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7030A0"/>
                </a:solidFill>
                <a:latin typeface="Calibri"/>
                <a:ea typeface="Calibri"/>
                <a:cs typeface="Calibri"/>
                <a:sym typeface="Calibri"/>
              </a:rPr>
              <a:t>He raised Him from the dead and seated Him at His right hand in the heavenly places, far above all rule and authority and power and dominion...  Eph. 1:20</a:t>
            </a:r>
            <a:endParaRPr/>
          </a:p>
        </p:txBody>
      </p:sp>
      <p:sp>
        <p:nvSpPr>
          <p:cNvPr id="466" name="Google Shape;466;p36"/>
          <p:cNvSpPr txBox="1"/>
          <p:nvPr/>
        </p:nvSpPr>
        <p:spPr>
          <a:xfrm>
            <a:off x="11261365" y="6079326"/>
            <a:ext cx="6252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8"/>
              </a:rPr>
              <a:t>[6]</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1000"/>
                                        <p:tgtEl>
                                          <p:spTgt spid="46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50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1000"/>
                                        <p:tgtEl>
                                          <p:spTgt spid="460"/>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1">
                                  <p:stCondLst>
                                    <p:cond delay="50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1000"/>
                                        <p:tgtEl>
                                          <p:spTgt spid="462"/>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1">
                                  <p:stCondLst>
                                    <p:cond delay="50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1000"/>
                                        <p:tgtEl>
                                          <p:spTgt spid="4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aphicFrame>
        <p:nvGraphicFramePr>
          <p:cNvPr id="472" name="Google Shape;472;p37"/>
          <p:cNvGraphicFramePr/>
          <p:nvPr/>
        </p:nvGraphicFramePr>
        <p:xfrm>
          <a:off x="228604" y="318854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70850">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r>
            </a:tbl>
          </a:graphicData>
        </a:graphic>
      </p:graphicFrame>
      <p:cxnSp>
        <p:nvCxnSpPr>
          <p:cNvPr id="473" name="Google Shape;473;p37"/>
          <p:cNvCxnSpPr/>
          <p:nvPr/>
        </p:nvCxnSpPr>
        <p:spPr>
          <a:xfrm>
            <a:off x="2286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474" name="Google Shape;474;p37"/>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75" name="Google Shape;475;p37"/>
          <p:cNvCxnSpPr/>
          <p:nvPr/>
        </p:nvCxnSpPr>
        <p:spPr>
          <a:xfrm>
            <a:off x="41148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476" name="Google Shape;476;p37"/>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77" name="Google Shape;477;p37"/>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78" name="Google Shape;478;p37"/>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79" name="Google Shape;479;p37"/>
          <p:cNvCxnSpPr/>
          <p:nvPr/>
        </p:nvCxnSpPr>
        <p:spPr>
          <a:xfrm>
            <a:off x="8031484" y="211158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480" name="Google Shape;480;p37"/>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81" name="Google Shape;481;p37"/>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82" name="Google Shape;482;p37"/>
          <p:cNvCxnSpPr/>
          <p:nvPr/>
        </p:nvCxnSpPr>
        <p:spPr>
          <a:xfrm>
            <a:off x="10957564" y="2121746"/>
            <a:ext cx="29984" cy="1373294"/>
          </a:xfrm>
          <a:prstGeom prst="straightConnector1">
            <a:avLst/>
          </a:prstGeom>
          <a:noFill/>
          <a:ln cap="flat" cmpd="sng" w="79375">
            <a:solidFill>
              <a:schemeClr val="dk1"/>
            </a:solidFill>
            <a:prstDash val="solid"/>
            <a:miter lim="800000"/>
            <a:headEnd len="sm" w="sm" type="none"/>
            <a:tailEnd len="med" w="med" type="triangle"/>
          </a:ln>
        </p:spPr>
      </p:cxnSp>
      <p:cxnSp>
        <p:nvCxnSpPr>
          <p:cNvPr id="483" name="Google Shape;483;p37"/>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84" name="Google Shape;484;p37"/>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485" name="Google Shape;485;p37"/>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486" name="Google Shape;486;p37"/>
          <p:cNvSpPr txBox="1"/>
          <p:nvPr/>
        </p:nvSpPr>
        <p:spPr>
          <a:xfrm>
            <a:off x="40715" y="1747334"/>
            <a:ext cx="11556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487" name="Google Shape;487;p37"/>
          <p:cNvSpPr txBox="1"/>
          <p:nvPr/>
        </p:nvSpPr>
        <p:spPr>
          <a:xfrm flipH="1">
            <a:off x="3607024" y="1747334"/>
            <a:ext cx="108655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488" name="Google Shape;488;p37"/>
          <p:cNvSpPr/>
          <p:nvPr/>
        </p:nvSpPr>
        <p:spPr>
          <a:xfrm>
            <a:off x="7686571" y="1636040"/>
            <a:ext cx="74571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a:t>
            </a:r>
            <a:endParaRPr/>
          </a:p>
        </p:txBody>
      </p:sp>
      <p:sp>
        <p:nvSpPr>
          <p:cNvPr id="489" name="Google Shape;489;p37"/>
          <p:cNvSpPr/>
          <p:nvPr/>
        </p:nvSpPr>
        <p:spPr>
          <a:xfrm>
            <a:off x="11276498" y="1243074"/>
            <a:ext cx="1204454"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Today</a:t>
            </a:r>
            <a:endParaRPr/>
          </a:p>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A.D. 2017</a:t>
            </a:r>
            <a:r>
              <a:rPr b="0" i="0" lang="en-US" sz="1800" u="none" cap="none" strike="noStrike">
                <a:solidFill>
                  <a:srgbClr val="000000"/>
                </a:solidFill>
                <a:latin typeface="Calibri"/>
                <a:ea typeface="Calibri"/>
                <a:cs typeface="Calibri"/>
                <a:sym typeface="Calibri"/>
              </a:rPr>
              <a:t> </a:t>
            </a:r>
            <a:endParaRPr/>
          </a:p>
        </p:txBody>
      </p:sp>
      <p:sp>
        <p:nvSpPr>
          <p:cNvPr id="490" name="Google Shape;490;p37"/>
          <p:cNvSpPr/>
          <p:nvPr/>
        </p:nvSpPr>
        <p:spPr>
          <a:xfrm>
            <a:off x="10312993" y="3495040"/>
            <a:ext cx="1289142" cy="770466"/>
          </a:xfrm>
          <a:prstGeom prst="horizontalScroll">
            <a:avLst>
              <a:gd fmla="val 12500" name="adj"/>
            </a:avLst>
          </a:prstGeom>
          <a:solidFill>
            <a:srgbClr val="3A383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Libre Franklin Medium"/>
                <a:ea typeface="Libre Franklin Medium"/>
                <a:cs typeface="Libre Franklin Medium"/>
                <a:sym typeface="Libre Franklin Medium"/>
              </a:rPr>
              <a:t>b. 1483</a:t>
            </a:r>
            <a:endParaRPr/>
          </a:p>
        </p:txBody>
      </p:sp>
      <p:sp>
        <p:nvSpPr>
          <p:cNvPr id="491" name="Google Shape;491;p37"/>
          <p:cNvSpPr txBox="1"/>
          <p:nvPr/>
        </p:nvSpPr>
        <p:spPr>
          <a:xfrm>
            <a:off x="401618" y="4678214"/>
            <a:ext cx="11373530" cy="22467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500">
                <a:solidFill>
                  <a:schemeClr val="dk1"/>
                </a:solidFill>
                <a:latin typeface="Calibri"/>
                <a:ea typeface="Calibri"/>
                <a:cs typeface="Calibri"/>
                <a:sym typeface="Calibri"/>
              </a:rPr>
              <a:t>Luther was born during the Renaissance and was a contemporary of such notable people as </a:t>
            </a:r>
            <a:r>
              <a:rPr lang="en-US" sz="3500">
                <a:solidFill>
                  <a:schemeClr val="dk1"/>
                </a:solidFill>
                <a:latin typeface="Arial"/>
                <a:ea typeface="Arial"/>
                <a:cs typeface="Arial"/>
                <a:sym typeface="Arial"/>
              </a:rPr>
              <a:t>Gutenberg, Michelangelo, Copernicus, Columbus, and Queen Elizabeth I</a:t>
            </a:r>
            <a:r>
              <a:rPr lang="en-US" sz="3500">
                <a:solidFill>
                  <a:schemeClr val="dk1"/>
                </a:solidFill>
                <a:latin typeface="Calibri"/>
                <a:ea typeface="Calibri"/>
                <a:cs typeface="Calibri"/>
                <a:sym typeface="Calibri"/>
              </a:rPr>
              <a:t>.</a:t>
            </a:r>
            <a:r>
              <a:rPr lang="en-US" sz="3500">
                <a:solidFill>
                  <a:schemeClr val="dk1"/>
                </a:solidFill>
                <a:latin typeface="Arial"/>
                <a:ea typeface="Arial"/>
                <a:cs typeface="Arial"/>
                <a:sym typeface="Arial"/>
              </a:rPr>
              <a:t>           </a:t>
            </a:r>
            <a:r>
              <a:rPr lang="en-US" sz="1800" u="sng">
                <a:solidFill>
                  <a:schemeClr val="hlink"/>
                </a:solidFill>
                <a:latin typeface="Calibri"/>
                <a:ea typeface="Calibri"/>
                <a:cs typeface="Calibri"/>
                <a:sym typeface="Calibri"/>
                <a:hlinkClick action="ppaction://hlinksldjump" r:id="rId3"/>
              </a:rPr>
              <a:t>[10]</a:t>
            </a:r>
            <a:endParaRPr sz="1800">
              <a:solidFill>
                <a:schemeClr val="dk1"/>
              </a:solidFill>
              <a:latin typeface="Calibri"/>
              <a:ea typeface="Calibri"/>
              <a:cs typeface="Calibri"/>
              <a:sym typeface="Calibri"/>
            </a:endParaRPr>
          </a:p>
        </p:txBody>
      </p:sp>
      <p:sp>
        <p:nvSpPr>
          <p:cNvPr id="492" name="Google Shape;492;p37"/>
          <p:cNvSpPr/>
          <p:nvPr/>
        </p:nvSpPr>
        <p:spPr>
          <a:xfrm>
            <a:off x="228605" y="3657599"/>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37"/>
          <p:cNvSpPr/>
          <p:nvPr/>
        </p:nvSpPr>
        <p:spPr>
          <a:xfrm>
            <a:off x="4145284" y="3651687"/>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37"/>
          <p:cNvSpPr/>
          <p:nvPr/>
        </p:nvSpPr>
        <p:spPr>
          <a:xfrm>
            <a:off x="8061963" y="3653804"/>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5" name="Google Shape;495;p37"/>
          <p:cNvPicPr preferRelativeResize="0"/>
          <p:nvPr/>
        </p:nvPicPr>
        <p:blipFill rotWithShape="1">
          <a:blip r:embed="rId4">
            <a:alphaModFix/>
          </a:blip>
          <a:srcRect b="0" l="0" r="0" t="0"/>
          <a:stretch/>
        </p:blipFill>
        <p:spPr>
          <a:xfrm>
            <a:off x="5378917" y="475786"/>
            <a:ext cx="5551552" cy="3972314"/>
          </a:xfrm>
          <a:prstGeom prst="rect">
            <a:avLst/>
          </a:prstGeom>
          <a:noFill/>
          <a:ln>
            <a:noFill/>
          </a:ln>
        </p:spPr>
      </p:pic>
      <p:sp>
        <p:nvSpPr>
          <p:cNvPr id="496" name="Google Shape;496;p37"/>
          <p:cNvSpPr txBox="1"/>
          <p:nvPr/>
        </p:nvSpPr>
        <p:spPr>
          <a:xfrm>
            <a:off x="11408580" y="6390258"/>
            <a:ext cx="539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[4]</a:t>
            </a:r>
            <a:endParaRPr sz="1800">
              <a:solidFill>
                <a:schemeClr val="dk1"/>
              </a:solidFill>
              <a:latin typeface="Calibri"/>
              <a:ea typeface="Calibri"/>
              <a:cs typeface="Calibri"/>
              <a:sym typeface="Calibri"/>
            </a:endParaRPr>
          </a:p>
        </p:txBody>
      </p:sp>
      <p:sp>
        <p:nvSpPr>
          <p:cNvPr id="497" name="Google Shape;497;p37"/>
          <p:cNvSpPr/>
          <p:nvPr/>
        </p:nvSpPr>
        <p:spPr>
          <a:xfrm>
            <a:off x="2623637" y="992758"/>
            <a:ext cx="2340515" cy="1214548"/>
          </a:xfrm>
          <a:prstGeom prst="teardrop">
            <a:avLst>
              <a:gd fmla="val 145680" name="adj"/>
            </a:avLst>
          </a:prstGeom>
          <a:solidFill>
            <a:srgbClr val="9F7537">
              <a:alpha val="8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 Mighty </a:t>
            </a:r>
            <a:r>
              <a:rPr b="1" lang="en-US" sz="1800">
                <a:solidFill>
                  <a:schemeClr val="lt1"/>
                </a:solidFill>
                <a:latin typeface="Calibri"/>
                <a:ea typeface="Calibri"/>
                <a:cs typeface="Calibri"/>
                <a:sym typeface="Calibri"/>
              </a:rPr>
              <a:t>Fortress</a:t>
            </a:r>
            <a:r>
              <a:rPr lang="en-US" sz="1800">
                <a:solidFill>
                  <a:schemeClr val="lt1"/>
                </a:solidFill>
                <a:latin typeface="Calibri"/>
                <a:ea typeface="Calibri"/>
                <a:cs typeface="Calibri"/>
                <a:sym typeface="Calibri"/>
              </a:rPr>
              <a:t> is our God”</a:t>
            </a:r>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500"/>
                                        <p:tgtEl>
                                          <p:spTgt spid="4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graphicFrame>
        <p:nvGraphicFramePr>
          <p:cNvPr id="503" name="Google Shape;503;p38"/>
          <p:cNvGraphicFramePr/>
          <p:nvPr/>
        </p:nvGraphicFramePr>
        <p:xfrm>
          <a:off x="228604" y="318854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70850">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r>
            </a:tbl>
          </a:graphicData>
        </a:graphic>
      </p:graphicFrame>
      <p:cxnSp>
        <p:nvCxnSpPr>
          <p:cNvPr id="504" name="Google Shape;504;p38"/>
          <p:cNvCxnSpPr/>
          <p:nvPr/>
        </p:nvCxnSpPr>
        <p:spPr>
          <a:xfrm>
            <a:off x="2286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05" name="Google Shape;505;p38"/>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06" name="Google Shape;506;p38"/>
          <p:cNvCxnSpPr/>
          <p:nvPr/>
        </p:nvCxnSpPr>
        <p:spPr>
          <a:xfrm>
            <a:off x="41148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07" name="Google Shape;507;p38"/>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08" name="Google Shape;508;p38"/>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09" name="Google Shape;509;p38"/>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10" name="Google Shape;510;p38"/>
          <p:cNvCxnSpPr/>
          <p:nvPr/>
        </p:nvCxnSpPr>
        <p:spPr>
          <a:xfrm>
            <a:off x="8032396" y="2265811"/>
            <a:ext cx="30477" cy="1540101"/>
          </a:xfrm>
          <a:prstGeom prst="straightConnector1">
            <a:avLst/>
          </a:prstGeom>
          <a:noFill/>
          <a:ln cap="flat" cmpd="sng" w="117475">
            <a:solidFill>
              <a:schemeClr val="dk1"/>
            </a:solidFill>
            <a:prstDash val="solid"/>
            <a:miter lim="800000"/>
            <a:headEnd len="sm" w="sm" type="none"/>
            <a:tailEnd len="med" w="med" type="triangle"/>
          </a:ln>
        </p:spPr>
      </p:cxnSp>
      <p:cxnSp>
        <p:nvCxnSpPr>
          <p:cNvPr id="511" name="Google Shape;511;p38"/>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12" name="Google Shape;512;p38"/>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13" name="Google Shape;513;p38"/>
          <p:cNvCxnSpPr/>
          <p:nvPr/>
        </p:nvCxnSpPr>
        <p:spPr>
          <a:xfrm>
            <a:off x="10957564" y="2121746"/>
            <a:ext cx="35479" cy="1680612"/>
          </a:xfrm>
          <a:prstGeom prst="straightConnector1">
            <a:avLst/>
          </a:prstGeom>
          <a:noFill/>
          <a:ln cap="flat" cmpd="sng" w="107950">
            <a:solidFill>
              <a:schemeClr val="dk1"/>
            </a:solidFill>
            <a:prstDash val="solid"/>
            <a:miter lim="800000"/>
            <a:headEnd len="sm" w="sm" type="none"/>
            <a:tailEnd len="med" w="med" type="triangle"/>
          </a:ln>
        </p:spPr>
      </p:cxnSp>
      <p:cxnSp>
        <p:nvCxnSpPr>
          <p:cNvPr id="514" name="Google Shape;514;p38"/>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15" name="Google Shape;515;p38"/>
          <p:cNvCxnSpPr/>
          <p:nvPr/>
        </p:nvCxnSpPr>
        <p:spPr>
          <a:xfrm>
            <a:off x="9946725"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16" name="Google Shape;516;p38"/>
          <p:cNvCxnSpPr/>
          <p:nvPr/>
        </p:nvCxnSpPr>
        <p:spPr>
          <a:xfrm>
            <a:off x="11917679" y="2832269"/>
            <a:ext cx="30485" cy="356277"/>
          </a:xfrm>
          <a:prstGeom prst="straightConnector1">
            <a:avLst/>
          </a:prstGeom>
          <a:noFill/>
          <a:ln cap="flat" cmpd="sng" w="44450">
            <a:solidFill>
              <a:srgbClr val="1E4E79"/>
            </a:solidFill>
            <a:prstDash val="solid"/>
            <a:miter lim="800000"/>
            <a:headEnd len="sm" w="sm" type="none"/>
            <a:tailEnd len="med" w="med" type="triangle"/>
          </a:ln>
        </p:spPr>
      </p:cxnSp>
      <p:sp>
        <p:nvSpPr>
          <p:cNvPr id="517" name="Google Shape;517;p38"/>
          <p:cNvSpPr txBox="1"/>
          <p:nvPr/>
        </p:nvSpPr>
        <p:spPr>
          <a:xfrm>
            <a:off x="0" y="1636040"/>
            <a:ext cx="11374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518" name="Google Shape;518;p38"/>
          <p:cNvSpPr txBox="1"/>
          <p:nvPr/>
        </p:nvSpPr>
        <p:spPr>
          <a:xfrm flipH="1">
            <a:off x="3634742" y="1636040"/>
            <a:ext cx="10586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519" name="Google Shape;519;p38"/>
          <p:cNvSpPr/>
          <p:nvPr/>
        </p:nvSpPr>
        <p:spPr>
          <a:xfrm>
            <a:off x="7676502" y="1546551"/>
            <a:ext cx="86273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A.D. 33</a:t>
            </a:r>
            <a:endParaRPr b="0" i="0" sz="1800" u="none" cap="none" strike="noStrike">
              <a:solidFill>
                <a:srgbClr val="000000"/>
              </a:solidFill>
              <a:latin typeface="Calibri"/>
              <a:ea typeface="Calibri"/>
              <a:cs typeface="Calibri"/>
              <a:sym typeface="Calibri"/>
            </a:endParaRPr>
          </a:p>
        </p:txBody>
      </p:sp>
      <p:sp>
        <p:nvSpPr>
          <p:cNvPr id="520" name="Google Shape;520;p38"/>
          <p:cNvSpPr/>
          <p:nvPr/>
        </p:nvSpPr>
        <p:spPr>
          <a:xfrm>
            <a:off x="11532490" y="2357900"/>
            <a:ext cx="895947"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Today</a:t>
            </a:r>
            <a:endParaRPr/>
          </a:p>
          <a:p>
            <a:pPr indent="0" lvl="0" marL="0" marR="0" rtl="0" algn="l">
              <a:lnSpc>
                <a:spcPct val="100000"/>
              </a:lnSpc>
              <a:spcBef>
                <a:spcPts val="0"/>
              </a:spcBef>
              <a:spcAft>
                <a:spcPts val="0"/>
              </a:spcAft>
              <a:buClr>
                <a:srgbClr val="000000"/>
              </a:buClr>
              <a:buSzPts val="1400"/>
              <a:buFont typeface="Calibri"/>
              <a:buNone/>
            </a:pPr>
            <a:r>
              <a:rPr lang="en-US" sz="1400">
                <a:solidFill>
                  <a:srgbClr val="000000"/>
                </a:solidFill>
                <a:latin typeface="Calibri"/>
                <a:ea typeface="Calibri"/>
                <a:cs typeface="Calibri"/>
                <a:sym typeface="Calibri"/>
              </a:rPr>
              <a:t>A.D. 2017 </a:t>
            </a:r>
            <a:endParaRPr b="0" i="0" sz="1400" u="none" cap="none" strike="noStrike">
              <a:solidFill>
                <a:srgbClr val="000000"/>
              </a:solidFill>
              <a:latin typeface="Calibri"/>
              <a:ea typeface="Calibri"/>
              <a:cs typeface="Calibri"/>
              <a:sym typeface="Calibri"/>
            </a:endParaRPr>
          </a:p>
        </p:txBody>
      </p:sp>
      <p:pic>
        <p:nvPicPr>
          <p:cNvPr id="521" name="Google Shape;521;p38"/>
          <p:cNvPicPr preferRelativeResize="0"/>
          <p:nvPr/>
        </p:nvPicPr>
        <p:blipFill rotWithShape="1">
          <a:blip r:embed="rId3">
            <a:alphaModFix/>
          </a:blip>
          <a:srcRect b="0" l="0" r="0" t="0"/>
          <a:stretch/>
        </p:blipFill>
        <p:spPr>
          <a:xfrm>
            <a:off x="10358763" y="778933"/>
            <a:ext cx="999490" cy="1332653"/>
          </a:xfrm>
          <a:prstGeom prst="rect">
            <a:avLst/>
          </a:prstGeom>
          <a:noFill/>
          <a:ln>
            <a:noFill/>
          </a:ln>
        </p:spPr>
      </p:pic>
      <p:sp>
        <p:nvSpPr>
          <p:cNvPr id="522" name="Google Shape;522;p38"/>
          <p:cNvSpPr txBox="1"/>
          <p:nvPr/>
        </p:nvSpPr>
        <p:spPr>
          <a:xfrm>
            <a:off x="815485" y="5221808"/>
            <a:ext cx="10515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On our world history timeline Luther is closer to our time, 1500 years AFTER Christ.</a:t>
            </a:r>
            <a:endParaRPr/>
          </a:p>
        </p:txBody>
      </p:sp>
      <p:sp>
        <p:nvSpPr>
          <p:cNvPr id="523" name="Google Shape;523;p38"/>
          <p:cNvSpPr/>
          <p:nvPr/>
        </p:nvSpPr>
        <p:spPr>
          <a:xfrm>
            <a:off x="228605" y="3657599"/>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38"/>
          <p:cNvSpPr/>
          <p:nvPr/>
        </p:nvSpPr>
        <p:spPr>
          <a:xfrm>
            <a:off x="4145284" y="3651687"/>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38"/>
          <p:cNvSpPr/>
          <p:nvPr/>
        </p:nvSpPr>
        <p:spPr>
          <a:xfrm>
            <a:off x="8061963" y="3653804"/>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38"/>
          <p:cNvSpPr/>
          <p:nvPr/>
        </p:nvSpPr>
        <p:spPr>
          <a:xfrm>
            <a:off x="1728861" y="3268494"/>
            <a:ext cx="1290907" cy="781399"/>
          </a:xfrm>
          <a:prstGeom prst="wedgeRoundRectCallout">
            <a:avLst>
              <a:gd fmla="val 5425" name="adj1"/>
              <a:gd fmla="val 82186" name="adj2"/>
              <a:gd fmla="val 16667"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Spans 2000 years</a:t>
            </a:r>
            <a:endParaRPr/>
          </a:p>
        </p:txBody>
      </p:sp>
      <p:sp>
        <p:nvSpPr>
          <p:cNvPr id="527" name="Google Shape;527;p38"/>
          <p:cNvSpPr/>
          <p:nvPr/>
        </p:nvSpPr>
        <p:spPr>
          <a:xfrm>
            <a:off x="9104781" y="3260750"/>
            <a:ext cx="1290907" cy="781399"/>
          </a:xfrm>
          <a:prstGeom prst="wedgeRoundRectCallout">
            <a:avLst>
              <a:gd fmla="val 5425" name="adj1"/>
              <a:gd fmla="val 82186" name="adj2"/>
              <a:gd fmla="val 16667"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Spans 2000 years</a:t>
            </a:r>
            <a:endParaRPr/>
          </a:p>
        </p:txBody>
      </p:sp>
      <p:sp>
        <p:nvSpPr>
          <p:cNvPr id="528" name="Google Shape;528;p38"/>
          <p:cNvSpPr/>
          <p:nvPr/>
        </p:nvSpPr>
        <p:spPr>
          <a:xfrm>
            <a:off x="5615060" y="3268494"/>
            <a:ext cx="1290907" cy="781399"/>
          </a:xfrm>
          <a:prstGeom prst="wedgeRoundRectCallout">
            <a:avLst>
              <a:gd fmla="val 5425" name="adj1"/>
              <a:gd fmla="val 82186" name="adj2"/>
              <a:gd fmla="val 16667"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Spans 2000 years</a:t>
            </a:r>
            <a:endParaRPr/>
          </a:p>
        </p:txBody>
      </p:sp>
      <p:sp>
        <p:nvSpPr>
          <p:cNvPr id="529" name="Google Shape;529;p38"/>
          <p:cNvSpPr/>
          <p:nvPr/>
        </p:nvSpPr>
        <p:spPr>
          <a:xfrm>
            <a:off x="228604" y="3659193"/>
            <a:ext cx="3886199"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412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38"/>
          <p:cNvSpPr/>
          <p:nvPr/>
        </p:nvSpPr>
        <p:spPr>
          <a:xfrm rot="10800000">
            <a:off x="228604" y="547375"/>
            <a:ext cx="7802878" cy="79641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1016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38"/>
          <p:cNvSpPr/>
          <p:nvPr/>
        </p:nvSpPr>
        <p:spPr>
          <a:xfrm>
            <a:off x="815484" y="850532"/>
            <a:ext cx="2204284" cy="429843"/>
          </a:xfrm>
          <a:prstGeom prst="wedgeRoundRectCallout">
            <a:avLst>
              <a:gd fmla="val 80130" name="adj1"/>
              <a:gd fmla="val -73668" name="adj2"/>
              <a:gd fmla="val 16667" name="adj3"/>
            </a:avLst>
          </a:prstGeom>
          <a:solidFill>
            <a:srgbClr val="59595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Before Christ = B.C.</a:t>
            </a:r>
            <a:endParaRPr/>
          </a:p>
        </p:txBody>
      </p:sp>
      <p:sp>
        <p:nvSpPr>
          <p:cNvPr id="532" name="Google Shape;532;p38"/>
          <p:cNvSpPr/>
          <p:nvPr/>
        </p:nvSpPr>
        <p:spPr>
          <a:xfrm rot="10800000">
            <a:off x="8061961" y="208988"/>
            <a:ext cx="4030621" cy="1076703"/>
          </a:xfrm>
          <a:custGeom>
            <a:rect b="b" l="l" r="r" t="t"/>
            <a:pathLst>
              <a:path extrusionOk="0" h="752180" w="7595419">
                <a:moveTo>
                  <a:pt x="0" y="14748"/>
                </a:moveTo>
                <a:cubicBezTo>
                  <a:pt x="1461319" y="384687"/>
                  <a:pt x="2922639" y="754626"/>
                  <a:pt x="4188542" y="752168"/>
                </a:cubicBezTo>
                <a:cubicBezTo>
                  <a:pt x="5454445" y="749710"/>
                  <a:pt x="7595419" y="0"/>
                  <a:pt x="7595419" y="0"/>
                </a:cubicBezTo>
                <a:lnTo>
                  <a:pt x="7595419" y="0"/>
                </a:lnTo>
              </a:path>
            </a:pathLst>
          </a:custGeom>
          <a:noFill/>
          <a:ln cap="flat" cmpd="sng" w="1016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38"/>
          <p:cNvSpPr/>
          <p:nvPr/>
        </p:nvSpPr>
        <p:spPr>
          <a:xfrm>
            <a:off x="6905967" y="109180"/>
            <a:ext cx="1970747" cy="840133"/>
          </a:xfrm>
          <a:prstGeom prst="wedgeRoundRectCallout">
            <a:avLst>
              <a:gd fmla="val 103106" name="adj1"/>
              <a:gd fmla="val -64092" name="adj2"/>
              <a:gd fmla="val 16667" name="adj3"/>
            </a:avLst>
          </a:prstGeom>
          <a:solidFill>
            <a:schemeClr val="dk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Anno Domini “In the year of the Lord “= A.D.</a:t>
            </a:r>
            <a:endParaRPr/>
          </a:p>
        </p:txBody>
      </p:sp>
      <p:pic>
        <p:nvPicPr>
          <p:cNvPr descr="Cross, Sunset, Sunrise, Crucifixion, Resurrection" id="534" name="Google Shape;534;p38"/>
          <p:cNvPicPr preferRelativeResize="0"/>
          <p:nvPr/>
        </p:nvPicPr>
        <p:blipFill rotWithShape="1">
          <a:blip r:embed="rId4">
            <a:alphaModFix/>
          </a:blip>
          <a:srcRect b="0" l="0" r="0" t="0"/>
          <a:stretch/>
        </p:blipFill>
        <p:spPr>
          <a:xfrm>
            <a:off x="7400110" y="1508644"/>
            <a:ext cx="1247686" cy="1247686"/>
          </a:xfrm>
          <a:prstGeom prst="rect">
            <a:avLst/>
          </a:prstGeom>
          <a:noFill/>
          <a:ln>
            <a:noFill/>
          </a:ln>
        </p:spPr>
      </p:pic>
      <p:sp>
        <p:nvSpPr>
          <p:cNvPr id="535" name="Google Shape;535;p38"/>
          <p:cNvSpPr/>
          <p:nvPr/>
        </p:nvSpPr>
        <p:spPr>
          <a:xfrm>
            <a:off x="10178074" y="3802358"/>
            <a:ext cx="1739605" cy="770466"/>
          </a:xfrm>
          <a:prstGeom prst="horizontalScroll">
            <a:avLst>
              <a:gd fmla="val 12500" name="adj"/>
            </a:avLst>
          </a:prstGeom>
          <a:solidFill>
            <a:srgbClr val="3A383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Libre Franklin Medium"/>
                <a:ea typeface="Libre Franklin Medium"/>
                <a:cs typeface="Libre Franklin Medium"/>
                <a:sym typeface="Libre Franklin Medium"/>
              </a:rPr>
              <a:t>born A.D. 1483</a:t>
            </a:r>
            <a:endParaRPr/>
          </a:p>
        </p:txBody>
      </p:sp>
      <p:sp>
        <p:nvSpPr>
          <p:cNvPr id="536" name="Google Shape;536;p38"/>
          <p:cNvSpPr/>
          <p:nvPr/>
        </p:nvSpPr>
        <p:spPr>
          <a:xfrm>
            <a:off x="7386911" y="3816072"/>
            <a:ext cx="1289142" cy="770466"/>
          </a:xfrm>
          <a:prstGeom prst="horizontalScroll">
            <a:avLst>
              <a:gd fmla="val 12500" name="adj"/>
            </a:avLst>
          </a:prstGeom>
          <a:solidFill>
            <a:srgbClr val="3A383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Libre Franklin Medium"/>
                <a:ea typeface="Libre Franklin Medium"/>
                <a:cs typeface="Libre Franklin Medium"/>
                <a:sym typeface="Libre Franklin Medium"/>
              </a:rPr>
              <a:t>born 1 B.C.</a:t>
            </a:r>
            <a:endParaRPr/>
          </a:p>
        </p:txBody>
      </p:sp>
      <p:sp>
        <p:nvSpPr>
          <p:cNvPr id="537" name="Google Shape;537;p38"/>
          <p:cNvSpPr txBox="1"/>
          <p:nvPr/>
        </p:nvSpPr>
        <p:spPr>
          <a:xfrm>
            <a:off x="10620605" y="6112639"/>
            <a:ext cx="6739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[11]</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graphicFrame>
        <p:nvGraphicFramePr>
          <p:cNvPr id="543" name="Google Shape;543;p39"/>
          <p:cNvGraphicFramePr/>
          <p:nvPr/>
        </p:nvGraphicFramePr>
        <p:xfrm>
          <a:off x="228604" y="318854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708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500 yrs.</a:t>
                      </a:r>
                      <a:endParaRPr/>
                    </a:p>
                  </a:txBody>
                  <a:tcPr marT="45725" marB="45725" marR="91450" marL="91450"/>
                </a:tc>
              </a:tr>
            </a:tbl>
          </a:graphicData>
        </a:graphic>
      </p:graphicFrame>
      <p:cxnSp>
        <p:nvCxnSpPr>
          <p:cNvPr id="544" name="Google Shape;544;p39"/>
          <p:cNvCxnSpPr/>
          <p:nvPr/>
        </p:nvCxnSpPr>
        <p:spPr>
          <a:xfrm>
            <a:off x="2286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45" name="Google Shape;545;p39"/>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46" name="Google Shape;546;p39"/>
          <p:cNvCxnSpPr/>
          <p:nvPr/>
        </p:nvCxnSpPr>
        <p:spPr>
          <a:xfrm>
            <a:off x="41148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47" name="Google Shape;547;p39"/>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48" name="Google Shape;548;p39"/>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49" name="Google Shape;549;p39"/>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50" name="Google Shape;550;p39"/>
          <p:cNvCxnSpPr/>
          <p:nvPr/>
        </p:nvCxnSpPr>
        <p:spPr>
          <a:xfrm>
            <a:off x="8031484" y="211158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51" name="Google Shape;551;p39"/>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52" name="Google Shape;552;p39"/>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53" name="Google Shape;553;p39"/>
          <p:cNvCxnSpPr/>
          <p:nvPr/>
        </p:nvCxnSpPr>
        <p:spPr>
          <a:xfrm>
            <a:off x="10957564" y="2121746"/>
            <a:ext cx="0" cy="1066800"/>
          </a:xfrm>
          <a:prstGeom prst="straightConnector1">
            <a:avLst/>
          </a:prstGeom>
          <a:noFill/>
          <a:ln cap="flat" cmpd="sng" w="114300">
            <a:solidFill>
              <a:schemeClr val="dk1"/>
            </a:solidFill>
            <a:prstDash val="solid"/>
            <a:miter lim="800000"/>
            <a:headEnd len="sm" w="sm" type="none"/>
            <a:tailEnd len="med" w="med" type="triangle"/>
          </a:ln>
        </p:spPr>
      </p:cxnSp>
      <p:cxnSp>
        <p:nvCxnSpPr>
          <p:cNvPr id="554" name="Google Shape;554;p39"/>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55" name="Google Shape;555;p39"/>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56" name="Google Shape;556;p39"/>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557" name="Google Shape;557;p39"/>
          <p:cNvSpPr txBox="1"/>
          <p:nvPr/>
        </p:nvSpPr>
        <p:spPr>
          <a:xfrm>
            <a:off x="-1" y="1636040"/>
            <a:ext cx="115824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558" name="Google Shape;558;p39"/>
          <p:cNvSpPr txBox="1"/>
          <p:nvPr/>
        </p:nvSpPr>
        <p:spPr>
          <a:xfrm flipH="1">
            <a:off x="3634741" y="1636040"/>
            <a:ext cx="112879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559" name="Google Shape;559;p39"/>
          <p:cNvSpPr/>
          <p:nvPr/>
        </p:nvSpPr>
        <p:spPr>
          <a:xfrm>
            <a:off x="7686571" y="1636040"/>
            <a:ext cx="79861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A.D. 0</a:t>
            </a:r>
            <a:endParaRPr/>
          </a:p>
        </p:txBody>
      </p:sp>
      <p:sp>
        <p:nvSpPr>
          <p:cNvPr id="560" name="Google Shape;560;p39"/>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cxnSp>
        <p:nvCxnSpPr>
          <p:cNvPr id="561" name="Google Shape;561;p39"/>
          <p:cNvCxnSpPr/>
          <p:nvPr/>
        </p:nvCxnSpPr>
        <p:spPr>
          <a:xfrm>
            <a:off x="859809" y="5336275"/>
            <a:ext cx="0" cy="0"/>
          </a:xfrm>
          <a:prstGeom prst="straightConnector1">
            <a:avLst/>
          </a:prstGeom>
          <a:noFill/>
          <a:ln cap="flat" cmpd="sng" w="9525">
            <a:solidFill>
              <a:schemeClr val="accent1"/>
            </a:solidFill>
            <a:prstDash val="solid"/>
            <a:miter lim="800000"/>
            <a:headEnd len="sm" w="sm" type="none"/>
            <a:tailEnd len="med" w="med" type="triangle"/>
          </a:ln>
        </p:spPr>
      </p:cxnSp>
      <p:sp>
        <p:nvSpPr>
          <p:cNvPr id="562" name="Google Shape;562;p39"/>
          <p:cNvSpPr txBox="1"/>
          <p:nvPr/>
        </p:nvSpPr>
        <p:spPr>
          <a:xfrm>
            <a:off x="8027493" y="4321913"/>
            <a:ext cx="4023360" cy="457200"/>
          </a:xfrm>
          <a:prstGeom prst="rect">
            <a:avLst/>
          </a:prstGeom>
          <a:solidFill>
            <a:srgbClr val="00B0F0"/>
          </a:solidFill>
          <a:ln cap="flat" cmpd="sng" w="9525">
            <a:solidFill>
              <a:schemeClr val="dk1">
                <a:alpha val="40000"/>
              </a:schemeClr>
            </a:solidFill>
            <a:prstDash val="solid"/>
            <a:round/>
            <a:headEnd len="sm" w="sm" type="none"/>
            <a:tailEnd len="sm" w="sm" type="none"/>
          </a:ln>
        </p:spPr>
        <p:txBody>
          <a:bodyPr anchorCtr="0" anchor="ctr" bIns="45700" lIns="0" spcFirstLastPara="1" rIns="0" wrap="square" tIns="45700">
            <a:spAutoFit/>
          </a:bodyPr>
          <a:lstStyle/>
          <a:p>
            <a:pPr indent="0" lvl="0" marL="0" marR="0" rtl="0" algn="l">
              <a:spcBef>
                <a:spcPts val="0"/>
              </a:spcBef>
              <a:spcAft>
                <a:spcPts val="0"/>
              </a:spcAft>
              <a:buNone/>
            </a:pPr>
            <a:r>
              <a:rPr lang="en-US" sz="2400">
                <a:solidFill>
                  <a:schemeClr val="dk1"/>
                </a:solidFill>
                <a:latin typeface="Arial Black"/>
                <a:ea typeface="Arial Black"/>
                <a:cs typeface="Arial Black"/>
                <a:sym typeface="Arial Black"/>
              </a:rPr>
              <a:t>New Testament period</a:t>
            </a:r>
            <a:endParaRPr/>
          </a:p>
        </p:txBody>
      </p:sp>
      <p:sp>
        <p:nvSpPr>
          <p:cNvPr id="563" name="Google Shape;563;p39"/>
          <p:cNvSpPr txBox="1"/>
          <p:nvPr/>
        </p:nvSpPr>
        <p:spPr>
          <a:xfrm>
            <a:off x="228602" y="4322910"/>
            <a:ext cx="7802882" cy="461665"/>
          </a:xfrm>
          <a:prstGeom prst="rect">
            <a:avLst/>
          </a:prstGeom>
          <a:solidFill>
            <a:srgbClr val="05AB78"/>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Arial Black"/>
                <a:ea typeface="Arial Black"/>
                <a:cs typeface="Arial Black"/>
                <a:sym typeface="Arial Black"/>
              </a:rPr>
              <a:t>Old Testament period</a:t>
            </a:r>
            <a:endParaRPr/>
          </a:p>
        </p:txBody>
      </p:sp>
      <p:sp>
        <p:nvSpPr>
          <p:cNvPr id="564" name="Google Shape;564;p39"/>
          <p:cNvSpPr txBox="1"/>
          <p:nvPr/>
        </p:nvSpPr>
        <p:spPr>
          <a:xfrm>
            <a:off x="228603" y="5254187"/>
            <a:ext cx="1182225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Martin Luther was born well after the completion of the Holy Scriptures. The Revelation of St. John, the last book of the Bible, was written in A.D. 95.    </a:t>
            </a:r>
            <a:endParaRPr/>
          </a:p>
        </p:txBody>
      </p:sp>
      <p:sp>
        <p:nvSpPr>
          <p:cNvPr id="565" name="Google Shape;565;p39"/>
          <p:cNvSpPr txBox="1"/>
          <p:nvPr/>
        </p:nvSpPr>
        <p:spPr>
          <a:xfrm>
            <a:off x="228603" y="3541803"/>
            <a:ext cx="7364968" cy="707886"/>
          </a:xfrm>
          <a:prstGeom prst="rect">
            <a:avLst/>
          </a:prstGeom>
          <a:solidFill>
            <a:srgbClr val="FFFF00">
              <a:alpha val="75686"/>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Arial"/>
                <a:ea typeface="Arial"/>
                <a:cs typeface="Arial"/>
                <a:sym typeface="Arial"/>
              </a:rPr>
              <a:t>“He Is Coming</a:t>
            </a:r>
            <a:r>
              <a:rPr lang="en-US" sz="1800">
                <a:solidFill>
                  <a:schemeClr val="dk1"/>
                </a:solidFill>
                <a:latin typeface="Caveat"/>
                <a:ea typeface="Caveat"/>
                <a:cs typeface="Caveat"/>
                <a:sym typeface="Caveat"/>
              </a:rPr>
              <a:t>………………………………………………...…”</a:t>
            </a:r>
            <a:endParaRPr/>
          </a:p>
        </p:txBody>
      </p:sp>
      <p:sp>
        <p:nvSpPr>
          <p:cNvPr id="566" name="Google Shape;566;p39"/>
          <p:cNvSpPr txBox="1"/>
          <p:nvPr/>
        </p:nvSpPr>
        <p:spPr>
          <a:xfrm>
            <a:off x="8031484" y="3530332"/>
            <a:ext cx="4160400" cy="708000"/>
          </a:xfrm>
          <a:prstGeom prst="rect">
            <a:avLst/>
          </a:prstGeom>
          <a:solidFill>
            <a:srgbClr val="FFFF00">
              <a:alpha val="75686"/>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Arial"/>
                <a:ea typeface="Arial"/>
                <a:cs typeface="Arial"/>
                <a:sym typeface="Arial"/>
              </a:rPr>
              <a:t>“He Came……..”</a:t>
            </a:r>
            <a:endParaRPr/>
          </a:p>
        </p:txBody>
      </p:sp>
      <p:pic>
        <p:nvPicPr>
          <p:cNvPr id="567" name="Google Shape;567;p39"/>
          <p:cNvPicPr preferRelativeResize="0"/>
          <p:nvPr/>
        </p:nvPicPr>
        <p:blipFill rotWithShape="1">
          <a:blip r:embed="rId3">
            <a:alphaModFix/>
          </a:blip>
          <a:srcRect b="0" l="0" r="0" t="0"/>
          <a:stretch/>
        </p:blipFill>
        <p:spPr>
          <a:xfrm>
            <a:off x="9693680" y="131052"/>
            <a:ext cx="2004030" cy="2210327"/>
          </a:xfrm>
          <a:prstGeom prst="rect">
            <a:avLst/>
          </a:prstGeom>
          <a:noFill/>
          <a:ln>
            <a:noFill/>
          </a:ln>
        </p:spPr>
      </p:pic>
      <p:sp>
        <p:nvSpPr>
          <p:cNvPr id="568" name="Google Shape;568;p39"/>
          <p:cNvSpPr txBox="1"/>
          <p:nvPr/>
        </p:nvSpPr>
        <p:spPr>
          <a:xfrm>
            <a:off x="11349863" y="6288258"/>
            <a:ext cx="5983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aphicFrame>
        <p:nvGraphicFramePr>
          <p:cNvPr id="574" name="Google Shape;574;p40"/>
          <p:cNvGraphicFramePr/>
          <p:nvPr/>
        </p:nvGraphicFramePr>
        <p:xfrm>
          <a:off x="228604" y="318854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3708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rPr lang="en-US" sz="1800"/>
                        <a:t>500</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575" name="Google Shape;575;p40"/>
          <p:cNvCxnSpPr/>
          <p:nvPr/>
        </p:nvCxnSpPr>
        <p:spPr>
          <a:xfrm>
            <a:off x="2286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76" name="Google Shape;576;p40"/>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77" name="Google Shape;577;p40"/>
          <p:cNvCxnSpPr/>
          <p:nvPr/>
        </p:nvCxnSpPr>
        <p:spPr>
          <a:xfrm>
            <a:off x="4114804" y="212174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78" name="Google Shape;578;p40"/>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79" name="Google Shape;579;p40"/>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80" name="Google Shape;580;p40"/>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81" name="Google Shape;581;p40"/>
          <p:cNvCxnSpPr/>
          <p:nvPr/>
        </p:nvCxnSpPr>
        <p:spPr>
          <a:xfrm>
            <a:off x="8031484" y="2111586"/>
            <a:ext cx="0" cy="1066800"/>
          </a:xfrm>
          <a:prstGeom prst="straightConnector1">
            <a:avLst/>
          </a:prstGeom>
          <a:noFill/>
          <a:ln cap="flat" cmpd="sng" w="44450">
            <a:solidFill>
              <a:srgbClr val="1E4E79"/>
            </a:solidFill>
            <a:prstDash val="solid"/>
            <a:miter lim="800000"/>
            <a:headEnd len="sm" w="sm" type="none"/>
            <a:tailEnd len="med" w="med" type="triangle"/>
          </a:ln>
        </p:spPr>
      </p:cxnSp>
      <p:cxnSp>
        <p:nvCxnSpPr>
          <p:cNvPr id="582" name="Google Shape;582;p40"/>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83" name="Google Shape;583;p40"/>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84" name="Google Shape;584;p40"/>
          <p:cNvCxnSpPr/>
          <p:nvPr/>
        </p:nvCxnSpPr>
        <p:spPr>
          <a:xfrm>
            <a:off x="10957564" y="2121746"/>
            <a:ext cx="0" cy="1066800"/>
          </a:xfrm>
          <a:prstGeom prst="straightConnector1">
            <a:avLst/>
          </a:prstGeom>
          <a:noFill/>
          <a:ln cap="flat" cmpd="sng" w="25400">
            <a:solidFill>
              <a:schemeClr val="dk1"/>
            </a:solidFill>
            <a:prstDash val="solid"/>
            <a:miter lim="800000"/>
            <a:headEnd len="sm" w="sm" type="none"/>
            <a:tailEnd len="med" w="med" type="triangle"/>
          </a:ln>
        </p:spPr>
      </p:cxnSp>
      <p:cxnSp>
        <p:nvCxnSpPr>
          <p:cNvPr id="585" name="Google Shape;585;p40"/>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86" name="Google Shape;586;p40"/>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587" name="Google Shape;587;p40"/>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588" name="Google Shape;588;p40"/>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cxnSp>
        <p:nvCxnSpPr>
          <p:cNvPr id="589" name="Google Shape;589;p40"/>
          <p:cNvCxnSpPr/>
          <p:nvPr/>
        </p:nvCxnSpPr>
        <p:spPr>
          <a:xfrm>
            <a:off x="859809" y="5336275"/>
            <a:ext cx="0" cy="0"/>
          </a:xfrm>
          <a:prstGeom prst="straightConnector1">
            <a:avLst/>
          </a:prstGeom>
          <a:noFill/>
          <a:ln cap="flat" cmpd="sng" w="9525">
            <a:solidFill>
              <a:schemeClr val="accent1"/>
            </a:solidFill>
            <a:prstDash val="solid"/>
            <a:miter lim="800000"/>
            <a:headEnd len="sm" w="sm" type="none"/>
            <a:tailEnd len="med" w="med" type="triangle"/>
          </a:ln>
        </p:spPr>
      </p:cxnSp>
      <p:sp>
        <p:nvSpPr>
          <p:cNvPr id="590" name="Google Shape;590;p40"/>
          <p:cNvSpPr txBox="1"/>
          <p:nvPr/>
        </p:nvSpPr>
        <p:spPr>
          <a:xfrm>
            <a:off x="8902512" y="2712247"/>
            <a:ext cx="2055053" cy="338554"/>
          </a:xfrm>
          <a:prstGeom prst="rect">
            <a:avLst/>
          </a:prstGeom>
          <a:blipFill rotWithShape="1">
            <a:blip r:embed="rId3">
              <a:alphaModFix amt="66000"/>
            </a:blip>
            <a:tile algn="tl" flip="none" tx="0" sx="100000" ty="0" sy="100000"/>
          </a:blipFill>
          <a:ln>
            <a:noFill/>
          </a:ln>
          <a:effectLst>
            <a:outerShdw blurRad="50800" rotWithShape="0" algn="ctr">
              <a:srgbClr val="7F6000"/>
            </a:outerShdw>
          </a:effectLst>
        </p:spPr>
        <p:txBody>
          <a:bodyPr anchorCtr="1"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Impact"/>
                <a:ea typeface="Impact"/>
                <a:cs typeface="Impact"/>
                <a:sym typeface="Impact"/>
              </a:rPr>
              <a:t> Dark Ages</a:t>
            </a:r>
            <a:endParaRPr/>
          </a:p>
        </p:txBody>
      </p:sp>
      <p:sp>
        <p:nvSpPr>
          <p:cNvPr id="591" name="Google Shape;591;p40"/>
          <p:cNvSpPr/>
          <p:nvPr/>
        </p:nvSpPr>
        <p:spPr>
          <a:xfrm>
            <a:off x="359521" y="1150742"/>
            <a:ext cx="6545755" cy="1569660"/>
          </a:xfrm>
          <a:prstGeom prst="rect">
            <a:avLst/>
          </a:prstGeom>
          <a:solidFill>
            <a:srgbClr val="FFFF66">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The Gospel spread throughout the known world during the era known as the Pax Romana (Peace of Rome).</a:t>
            </a:r>
            <a:endParaRPr/>
          </a:p>
        </p:txBody>
      </p:sp>
      <p:sp>
        <p:nvSpPr>
          <p:cNvPr id="592" name="Google Shape;592;p40"/>
          <p:cNvSpPr/>
          <p:nvPr/>
        </p:nvSpPr>
        <p:spPr>
          <a:xfrm>
            <a:off x="8001005" y="2485161"/>
            <a:ext cx="901507" cy="1406770"/>
          </a:xfrm>
          <a:prstGeom prst="rect">
            <a:avLst/>
          </a:prstGeom>
          <a:solidFill>
            <a:srgbClr val="FFFF00">
              <a:alpha val="8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mbria Math"/>
                <a:ea typeface="Cambria Math"/>
                <a:cs typeface="Cambria Math"/>
                <a:sym typeface="Cambria Math"/>
              </a:rPr>
              <a:t>The Pax Romana</a:t>
            </a:r>
            <a:endParaRPr/>
          </a:p>
        </p:txBody>
      </p:sp>
      <p:pic>
        <p:nvPicPr>
          <p:cNvPr descr="Cross, Sunset, Sunrise, Crucifixion, Resurrection" id="593" name="Google Shape;593;p40"/>
          <p:cNvPicPr preferRelativeResize="0"/>
          <p:nvPr/>
        </p:nvPicPr>
        <p:blipFill rotWithShape="1">
          <a:blip r:embed="rId4">
            <a:alphaModFix/>
          </a:blip>
          <a:srcRect b="0" l="0" r="0" t="0"/>
          <a:stretch/>
        </p:blipFill>
        <p:spPr>
          <a:xfrm>
            <a:off x="7407641" y="498401"/>
            <a:ext cx="1247686" cy="1525983"/>
          </a:xfrm>
          <a:prstGeom prst="rect">
            <a:avLst/>
          </a:prstGeom>
          <a:noFill/>
          <a:ln>
            <a:noFill/>
          </a:ln>
        </p:spPr>
      </p:pic>
      <p:sp>
        <p:nvSpPr>
          <p:cNvPr id="594" name="Google Shape;594;p40"/>
          <p:cNvSpPr/>
          <p:nvPr/>
        </p:nvSpPr>
        <p:spPr>
          <a:xfrm>
            <a:off x="5312580" y="4553091"/>
            <a:ext cx="6096000" cy="1077218"/>
          </a:xfrm>
          <a:prstGeom prst="rect">
            <a:avLst/>
          </a:prstGeom>
          <a:blipFill rotWithShape="1">
            <a:blip r:embed="rId3">
              <a:alphaModFix amt="66000"/>
            </a:blip>
            <a:tile algn="tl" flip="none" tx="0" sx="100000" ty="0" sy="100000"/>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But it became hidden during the Dark Ages. </a:t>
            </a:r>
            <a:endParaRPr/>
          </a:p>
        </p:txBody>
      </p:sp>
      <p:pic>
        <p:nvPicPr>
          <p:cNvPr id="595" name="Google Shape;595;p40"/>
          <p:cNvPicPr preferRelativeResize="0"/>
          <p:nvPr/>
        </p:nvPicPr>
        <p:blipFill rotWithShape="1">
          <a:blip r:embed="rId5">
            <a:alphaModFix/>
          </a:blip>
          <a:srcRect b="0" l="0" r="0" t="0"/>
          <a:stretch/>
        </p:blipFill>
        <p:spPr>
          <a:xfrm>
            <a:off x="10250755" y="465248"/>
            <a:ext cx="1413617" cy="1559136"/>
          </a:xfrm>
          <a:prstGeom prst="rect">
            <a:avLst/>
          </a:prstGeom>
          <a:noFill/>
          <a:ln>
            <a:noFill/>
          </a:ln>
        </p:spPr>
      </p:pic>
      <p:sp>
        <p:nvSpPr>
          <p:cNvPr id="596" name="Google Shape;596;p40"/>
          <p:cNvSpPr/>
          <p:nvPr/>
        </p:nvSpPr>
        <p:spPr>
          <a:xfrm>
            <a:off x="7450834" y="6029761"/>
            <a:ext cx="460049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Let’s take a look at what happened.</a:t>
            </a:r>
            <a:endParaRPr/>
          </a:p>
        </p:txBody>
      </p:sp>
      <p:sp>
        <p:nvSpPr>
          <p:cNvPr id="597" name="Google Shape;597;p40"/>
          <p:cNvSpPr txBox="1"/>
          <p:nvPr/>
        </p:nvSpPr>
        <p:spPr>
          <a:xfrm>
            <a:off x="11293853" y="6439348"/>
            <a:ext cx="5064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6"/>
              </a:rPr>
              <a:t>12</a:t>
            </a:r>
            <a:endParaRPr sz="1800">
              <a:solidFill>
                <a:schemeClr val="dk1"/>
              </a:solidFill>
              <a:latin typeface="Calibri"/>
              <a:ea typeface="Calibri"/>
              <a:cs typeface="Calibri"/>
              <a:sym typeface="Calibri"/>
            </a:endParaRPr>
          </a:p>
        </p:txBody>
      </p:sp>
      <p:sp>
        <p:nvSpPr>
          <p:cNvPr id="598" name="Google Shape;598;p40"/>
          <p:cNvSpPr/>
          <p:nvPr/>
        </p:nvSpPr>
        <p:spPr>
          <a:xfrm>
            <a:off x="8001004" y="3502296"/>
            <a:ext cx="901269" cy="273734"/>
          </a:xfrm>
          <a:prstGeom prst="lef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2000"/>
                                        <p:tgtEl>
                                          <p:spTgt spid="59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par>
                          <p:cTn fill="hold">
                            <p:stCondLst>
                              <p:cond delay="3500"/>
                            </p:stCondLst>
                            <p:childTnLst>
                              <p:par>
                                <p:cTn fill="hold" nodeType="afterEffect" presetClass="entr" presetID="2" presetSubtype="1">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3500"/>
                                        <p:tgtEl>
                                          <p:spTgt spid="5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1"/>
          <p:cNvSpPr txBox="1"/>
          <p:nvPr/>
        </p:nvSpPr>
        <p:spPr>
          <a:xfrm>
            <a:off x="299036" y="2219467"/>
            <a:ext cx="2349455"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Pax Romana began 275 years before Christ, when Caesar sent his </a:t>
            </a:r>
            <a:r>
              <a:rPr lang="en-US" sz="2400" u="sng">
                <a:solidFill>
                  <a:schemeClr val="hlink"/>
                </a:solidFill>
                <a:latin typeface="Calibri"/>
                <a:ea typeface="Calibri"/>
                <a:cs typeface="Calibri"/>
                <a:sym typeface="Calibri"/>
                <a:hlinkClick action="ppaction://hlinksldjump" r:id="rId3"/>
              </a:rPr>
              <a:t>Roman Legions </a:t>
            </a:r>
            <a:r>
              <a:rPr lang="en-US" sz="2400">
                <a:solidFill>
                  <a:schemeClr val="dk1"/>
                </a:solidFill>
                <a:latin typeface="Calibri"/>
                <a:ea typeface="Calibri"/>
                <a:cs typeface="Calibri"/>
                <a:sym typeface="Calibri"/>
              </a:rPr>
              <a:t>out to conquer every country, all the way to the edge of the Chinese Empire. </a:t>
            </a:r>
            <a:endParaRPr/>
          </a:p>
        </p:txBody>
      </p:sp>
      <p:pic>
        <p:nvPicPr>
          <p:cNvPr descr="Original file ‎ (2,173 × 1,745 pixels, file size: 1.14 MB, MIME ..." id="605" name="Google Shape;605;p41"/>
          <p:cNvPicPr preferRelativeResize="0"/>
          <p:nvPr/>
        </p:nvPicPr>
        <p:blipFill rotWithShape="1">
          <a:blip r:embed="rId4">
            <a:alphaModFix/>
          </a:blip>
          <a:srcRect b="0" l="0" r="0" t="0"/>
          <a:stretch/>
        </p:blipFill>
        <p:spPr>
          <a:xfrm>
            <a:off x="363616" y="116742"/>
            <a:ext cx="2220296" cy="1783202"/>
          </a:xfrm>
          <a:prstGeom prst="rect">
            <a:avLst/>
          </a:prstGeom>
          <a:noFill/>
          <a:ln>
            <a:noFill/>
          </a:ln>
        </p:spPr>
      </p:pic>
      <p:pic>
        <p:nvPicPr>
          <p:cNvPr id="606" name="Google Shape;606;p41"/>
          <p:cNvPicPr preferRelativeResize="0"/>
          <p:nvPr/>
        </p:nvPicPr>
        <p:blipFill rotWithShape="1">
          <a:blip r:embed="rId5">
            <a:alphaModFix/>
          </a:blip>
          <a:srcRect b="0" l="0" r="0" t="0"/>
          <a:stretch/>
        </p:blipFill>
        <p:spPr>
          <a:xfrm>
            <a:off x="3076136" y="32336"/>
            <a:ext cx="8456153" cy="6342115"/>
          </a:xfrm>
          <a:prstGeom prst="rect">
            <a:avLst/>
          </a:prstGeom>
          <a:noFill/>
          <a:ln>
            <a:noFill/>
          </a:ln>
        </p:spPr>
      </p:pic>
      <p:sp>
        <p:nvSpPr>
          <p:cNvPr id="607" name="Google Shape;607;p41"/>
          <p:cNvSpPr txBox="1"/>
          <p:nvPr/>
        </p:nvSpPr>
        <p:spPr>
          <a:xfrm>
            <a:off x="11295410" y="6374451"/>
            <a:ext cx="4737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6"/>
              </a:rPr>
              <a:t>13</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Martin Luther is one of the most influential figures in the history of Christianity.</a:t>
            </a:r>
            <a:endParaRPr/>
          </a:p>
        </p:txBody>
      </p:sp>
      <p:sp>
        <p:nvSpPr>
          <p:cNvPr id="102" name="Google Shape;102;p15"/>
          <p:cNvSpPr txBox="1"/>
          <p:nvPr>
            <p:ph idx="1" type="body"/>
          </p:nvPr>
        </p:nvSpPr>
        <p:spPr>
          <a:xfrm>
            <a:off x="5106573" y="2200287"/>
            <a:ext cx="5317587"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sz="3900"/>
              <a:t>1500 years after the time of the apostles, God used his servant, Luther, to bring His Word, again, for the common man’s use by translating God’s Word into the language of the German people.</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US"/>
              <a:t> </a:t>
            </a:r>
            <a:endParaRPr/>
          </a:p>
        </p:txBody>
      </p:sp>
      <p:pic>
        <p:nvPicPr>
          <p:cNvPr id="103" name="Google Shape;103;p15"/>
          <p:cNvPicPr preferRelativeResize="0"/>
          <p:nvPr/>
        </p:nvPicPr>
        <p:blipFill rotWithShape="1">
          <a:blip r:embed="rId3">
            <a:alphaModFix/>
          </a:blip>
          <a:srcRect b="0" l="0" r="0" t="0"/>
          <a:stretch/>
        </p:blipFill>
        <p:spPr>
          <a:xfrm>
            <a:off x="1237957" y="1825625"/>
            <a:ext cx="2835959" cy="477970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42"/>
          <p:cNvPicPr preferRelativeResize="0"/>
          <p:nvPr/>
        </p:nvPicPr>
        <p:blipFill rotWithShape="1">
          <a:blip r:embed="rId3">
            <a:alphaModFix/>
          </a:blip>
          <a:srcRect b="0" l="0" r="0" t="0"/>
          <a:stretch/>
        </p:blipFill>
        <p:spPr>
          <a:xfrm>
            <a:off x="3792190" y="756027"/>
            <a:ext cx="8145955" cy="4955455"/>
          </a:xfrm>
          <a:prstGeom prst="rect">
            <a:avLst/>
          </a:prstGeom>
          <a:solidFill>
            <a:schemeClr val="lt1"/>
          </a:solidFill>
          <a:ln>
            <a:noFill/>
          </a:ln>
        </p:spPr>
      </p:pic>
      <p:sp>
        <p:nvSpPr>
          <p:cNvPr id="614" name="Google Shape;614;p42"/>
          <p:cNvSpPr txBox="1"/>
          <p:nvPr/>
        </p:nvSpPr>
        <p:spPr>
          <a:xfrm>
            <a:off x="365760" y="363915"/>
            <a:ext cx="3271685" cy="6494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Mighty Roman Legions marched throughout the empire. No one could beat them. They constructed mighty </a:t>
            </a:r>
            <a:r>
              <a:rPr b="1" lang="en-US" sz="3200">
                <a:solidFill>
                  <a:schemeClr val="dk1"/>
                </a:solidFill>
                <a:latin typeface="Calibri"/>
                <a:ea typeface="Calibri"/>
                <a:cs typeface="Calibri"/>
                <a:sym typeface="Calibri"/>
              </a:rPr>
              <a:t>fortress</a:t>
            </a:r>
            <a:r>
              <a:rPr lang="en-US" sz="3200">
                <a:solidFill>
                  <a:schemeClr val="dk1"/>
                </a:solidFill>
                <a:latin typeface="Calibri"/>
                <a:ea typeface="Calibri"/>
                <a:cs typeface="Calibri"/>
                <a:sym typeface="Calibri"/>
              </a:rPr>
              <a:t>es perfectly positioned at strategic crossroads built throughout the empire.</a:t>
            </a:r>
            <a:endParaRPr/>
          </a:p>
        </p:txBody>
      </p:sp>
      <p:sp>
        <p:nvSpPr>
          <p:cNvPr id="615" name="Google Shape;615;p42"/>
          <p:cNvSpPr txBox="1"/>
          <p:nvPr/>
        </p:nvSpPr>
        <p:spPr>
          <a:xfrm>
            <a:off x="2321170" y="6365558"/>
            <a:ext cx="5908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14</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2000"/>
                                        <p:tgtEl>
                                          <p:spTgt spid="614"/>
                                        </p:tgtEl>
                                      </p:cBhvr>
                                    </p:animEffect>
                                  </p:childTnLst>
                                </p:cTn>
                              </p:par>
                              <p:par>
                                <p:cTn fill="hold" nodeType="with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3"/>
          <p:cNvSpPr txBox="1"/>
          <p:nvPr/>
        </p:nvSpPr>
        <p:spPr>
          <a:xfrm>
            <a:off x="291986" y="393016"/>
            <a:ext cx="4167626" cy="62786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These 50,000 miles of roads allowed troops to be quickly moved to where they were most needed. They also allowed the movement of people and goods. In that way they </a:t>
            </a:r>
            <a:r>
              <a:rPr b="1" i="1" lang="en-US" sz="3200">
                <a:solidFill>
                  <a:schemeClr val="dk1"/>
                </a:solidFill>
                <a:latin typeface="Calibri"/>
                <a:ea typeface="Calibri"/>
                <a:cs typeface="Calibri"/>
                <a:sym typeface="Calibri"/>
              </a:rPr>
              <a:t>helped Christians spread the Good News of the Gospel of Jesus everywhere.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43"/>
          <p:cNvSpPr/>
          <p:nvPr/>
        </p:nvSpPr>
        <p:spPr>
          <a:xfrm>
            <a:off x="5810864" y="3038167"/>
            <a:ext cx="1047135" cy="805856"/>
          </a:xfrm>
          <a:prstGeom prst="ellipse">
            <a:avLst/>
          </a:prstGeom>
          <a:solidFill>
            <a:srgbClr val="7030A0">
              <a:alpha val="2784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2" name="Google Shape;622;p43"/>
          <p:cNvPicPr preferRelativeResize="0"/>
          <p:nvPr/>
        </p:nvPicPr>
        <p:blipFill rotWithShape="1">
          <a:blip r:embed="rId3">
            <a:alphaModFix/>
          </a:blip>
          <a:srcRect b="0" l="0" r="0" t="0"/>
          <a:stretch/>
        </p:blipFill>
        <p:spPr>
          <a:xfrm>
            <a:off x="5565602" y="3017484"/>
            <a:ext cx="1060796" cy="823031"/>
          </a:xfrm>
          <a:prstGeom prst="rect">
            <a:avLst/>
          </a:prstGeom>
          <a:noFill/>
          <a:ln>
            <a:noFill/>
          </a:ln>
        </p:spPr>
      </p:pic>
      <p:pic>
        <p:nvPicPr>
          <p:cNvPr descr="sewer systems, and paved roads&quot;--Dionysius of Halicarnassus" id="623" name="Google Shape;623;p43"/>
          <p:cNvPicPr preferRelativeResize="0"/>
          <p:nvPr/>
        </p:nvPicPr>
        <p:blipFill rotWithShape="1">
          <a:blip r:embed="rId4">
            <a:alphaModFix/>
          </a:blip>
          <a:srcRect b="0" l="0" r="0" t="0"/>
          <a:stretch/>
        </p:blipFill>
        <p:spPr>
          <a:xfrm>
            <a:off x="4691213" y="631500"/>
            <a:ext cx="7238190" cy="5428642"/>
          </a:xfrm>
          <a:prstGeom prst="rect">
            <a:avLst/>
          </a:prstGeom>
          <a:noFill/>
          <a:ln>
            <a:noFill/>
          </a:ln>
        </p:spPr>
      </p:pic>
      <p:pic>
        <p:nvPicPr>
          <p:cNvPr descr="Latin Cross by cruzacalles" id="624" name="Google Shape;624;p43"/>
          <p:cNvPicPr preferRelativeResize="0"/>
          <p:nvPr/>
        </p:nvPicPr>
        <p:blipFill rotWithShape="1">
          <a:blip r:embed="rId5">
            <a:alphaModFix/>
          </a:blip>
          <a:srcRect b="0" l="0" r="0" t="0"/>
          <a:stretch/>
        </p:blipFill>
        <p:spPr>
          <a:xfrm>
            <a:off x="9734844" y="4294284"/>
            <a:ext cx="422031" cy="643476"/>
          </a:xfrm>
          <a:prstGeom prst="rect">
            <a:avLst/>
          </a:prstGeom>
          <a:noFill/>
          <a:ln>
            <a:noFill/>
          </a:ln>
        </p:spPr>
      </p:pic>
      <p:sp>
        <p:nvSpPr>
          <p:cNvPr id="625" name="Google Shape;625;p43"/>
          <p:cNvSpPr txBox="1"/>
          <p:nvPr/>
        </p:nvSpPr>
        <p:spPr>
          <a:xfrm>
            <a:off x="11451102" y="6302326"/>
            <a:ext cx="4783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6"/>
              </a:rPr>
              <a:t>17</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44"/>
          <p:cNvSpPr txBox="1"/>
          <p:nvPr/>
        </p:nvSpPr>
        <p:spPr>
          <a:xfrm>
            <a:off x="57017" y="308062"/>
            <a:ext cx="3807565" cy="60939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chemeClr val="dk1"/>
                </a:solidFill>
                <a:latin typeface="Calibri"/>
                <a:ea typeface="Calibri"/>
                <a:cs typeface="Calibri"/>
                <a:sym typeface="Calibri"/>
              </a:rPr>
              <a:t>1500 years before Luther, the first Christian pastors, the Apostle Paul and other evangelists, traveled throughout the Empire on those safe roads, spreading the Good News, establishing and then strengthening all the new Christian congregations in the empire.</a:t>
            </a:r>
            <a:endParaRPr/>
          </a:p>
        </p:txBody>
      </p:sp>
      <p:sp>
        <p:nvSpPr>
          <p:cNvPr id="631" name="Google Shape;631;p44"/>
          <p:cNvSpPr/>
          <p:nvPr/>
        </p:nvSpPr>
        <p:spPr>
          <a:xfrm>
            <a:off x="8598309" y="4778479"/>
            <a:ext cx="589936" cy="604683"/>
          </a:xfrm>
          <a:prstGeom prst="star4">
            <a:avLst>
              <a:gd fmla="val 12500" name="adj"/>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2" name="Google Shape;632;p44"/>
          <p:cNvPicPr preferRelativeResize="0"/>
          <p:nvPr/>
        </p:nvPicPr>
        <p:blipFill rotWithShape="1">
          <a:blip r:embed="rId3">
            <a:alphaModFix/>
          </a:blip>
          <a:srcRect b="0" l="0" r="0" t="0"/>
          <a:stretch/>
        </p:blipFill>
        <p:spPr>
          <a:xfrm>
            <a:off x="3824003" y="555813"/>
            <a:ext cx="8303689" cy="5042604"/>
          </a:xfrm>
          <a:prstGeom prst="rect">
            <a:avLst/>
          </a:prstGeom>
          <a:noFill/>
          <a:ln>
            <a:noFill/>
          </a:ln>
        </p:spPr>
      </p:pic>
      <p:sp>
        <p:nvSpPr>
          <p:cNvPr id="633" name="Google Shape;633;p44"/>
          <p:cNvSpPr/>
          <p:nvPr/>
        </p:nvSpPr>
        <p:spPr>
          <a:xfrm>
            <a:off x="3787350" y="374996"/>
            <a:ext cx="1628711" cy="1463785"/>
          </a:xfrm>
          <a:prstGeom prst="ellipse">
            <a:avLst/>
          </a:prstGeom>
          <a:solidFill>
            <a:srgbClr val="9904A4">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4" name="Google Shape;634;p44"/>
          <p:cNvSpPr/>
          <p:nvPr/>
        </p:nvSpPr>
        <p:spPr>
          <a:xfrm>
            <a:off x="6501053" y="2052485"/>
            <a:ext cx="1485447" cy="1056974"/>
          </a:xfrm>
          <a:prstGeom prst="ellipse">
            <a:avLst/>
          </a:prstGeom>
          <a:solidFill>
            <a:srgbClr val="9904A4">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5" name="Google Shape;635;p44"/>
          <p:cNvSpPr/>
          <p:nvPr/>
        </p:nvSpPr>
        <p:spPr>
          <a:xfrm>
            <a:off x="6501054" y="791646"/>
            <a:ext cx="1716863" cy="1260839"/>
          </a:xfrm>
          <a:prstGeom prst="ellipse">
            <a:avLst/>
          </a:prstGeom>
          <a:solidFill>
            <a:srgbClr val="9904A4">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44"/>
          <p:cNvSpPr/>
          <p:nvPr/>
        </p:nvSpPr>
        <p:spPr>
          <a:xfrm>
            <a:off x="10170943" y="3109460"/>
            <a:ext cx="1828800" cy="1921154"/>
          </a:xfrm>
          <a:prstGeom prst="ellipse">
            <a:avLst/>
          </a:prstGeom>
          <a:solidFill>
            <a:srgbClr val="9904A4">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44"/>
          <p:cNvSpPr/>
          <p:nvPr/>
        </p:nvSpPr>
        <p:spPr>
          <a:xfrm>
            <a:off x="9934779" y="1456380"/>
            <a:ext cx="1704308" cy="1373576"/>
          </a:xfrm>
          <a:prstGeom prst="ellipse">
            <a:avLst/>
          </a:prstGeom>
          <a:solidFill>
            <a:srgbClr val="9904A4">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44"/>
          <p:cNvSpPr/>
          <p:nvPr/>
        </p:nvSpPr>
        <p:spPr>
          <a:xfrm>
            <a:off x="8282213" y="1575583"/>
            <a:ext cx="1551103" cy="1310334"/>
          </a:xfrm>
          <a:prstGeom prst="ellipse">
            <a:avLst/>
          </a:prstGeom>
          <a:solidFill>
            <a:srgbClr val="9904A4">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atin Cross by cruzacalles" id="639" name="Google Shape;639;p44"/>
          <p:cNvPicPr preferRelativeResize="0"/>
          <p:nvPr/>
        </p:nvPicPr>
        <p:blipFill rotWithShape="1">
          <a:blip r:embed="rId4">
            <a:alphaModFix/>
          </a:blip>
          <a:srcRect b="0" l="0" r="0" t="0"/>
          <a:stretch/>
        </p:blipFill>
        <p:spPr>
          <a:xfrm>
            <a:off x="10508613" y="4909625"/>
            <a:ext cx="452048" cy="633046"/>
          </a:xfrm>
          <a:prstGeom prst="rect">
            <a:avLst/>
          </a:prstGeom>
          <a:solidFill>
            <a:srgbClr val="833C0B"/>
          </a:solidFill>
          <a:ln>
            <a:noFill/>
          </a:ln>
        </p:spPr>
      </p:pic>
      <p:sp>
        <p:nvSpPr>
          <p:cNvPr id="640" name="Google Shape;640;p44"/>
          <p:cNvSpPr txBox="1"/>
          <p:nvPr/>
        </p:nvSpPr>
        <p:spPr>
          <a:xfrm>
            <a:off x="11099409" y="6372665"/>
            <a:ext cx="5396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18</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5"/>
          <p:cNvSpPr txBox="1"/>
          <p:nvPr/>
        </p:nvSpPr>
        <p:spPr>
          <a:xfrm>
            <a:off x="256736" y="589382"/>
            <a:ext cx="3573193"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Roman </a:t>
            </a:r>
            <a:r>
              <a:rPr b="1" lang="en-US" sz="3200">
                <a:solidFill>
                  <a:schemeClr val="dk1"/>
                </a:solidFill>
                <a:latin typeface="Calibri"/>
                <a:ea typeface="Calibri"/>
                <a:cs typeface="Calibri"/>
                <a:sym typeface="Calibri"/>
              </a:rPr>
              <a:t>fortresses</a:t>
            </a:r>
            <a:r>
              <a:rPr lang="en-US" sz="3200">
                <a:solidFill>
                  <a:schemeClr val="dk1"/>
                </a:solidFill>
                <a:latin typeface="Calibri"/>
                <a:ea typeface="Calibri"/>
                <a:cs typeface="Calibri"/>
                <a:sym typeface="Calibri"/>
              </a:rPr>
              <a:t> sat at every crossroad and were impregnable. The Roman Legions used their roads to travel throughout the Empire from one </a:t>
            </a:r>
            <a:r>
              <a:rPr b="1" lang="en-US" sz="3200">
                <a:solidFill>
                  <a:schemeClr val="dk1"/>
                </a:solidFill>
                <a:latin typeface="Calibri"/>
                <a:ea typeface="Calibri"/>
                <a:cs typeface="Calibri"/>
                <a:sym typeface="Calibri"/>
              </a:rPr>
              <a:t>fortress</a:t>
            </a:r>
            <a:r>
              <a:rPr lang="en-US" sz="3200">
                <a:solidFill>
                  <a:schemeClr val="dk1"/>
                </a:solidFill>
                <a:latin typeface="Calibri"/>
                <a:ea typeface="Calibri"/>
                <a:cs typeface="Calibri"/>
                <a:sym typeface="Calibri"/>
              </a:rPr>
              <a:t> to the next, keeping order in the land.  </a:t>
            </a:r>
            <a:endParaRPr/>
          </a:p>
        </p:txBody>
      </p:sp>
      <p:pic>
        <p:nvPicPr>
          <p:cNvPr id="647" name="Google Shape;647;p45"/>
          <p:cNvPicPr preferRelativeResize="0"/>
          <p:nvPr/>
        </p:nvPicPr>
        <p:blipFill rotWithShape="1">
          <a:blip r:embed="rId3">
            <a:alphaModFix/>
          </a:blip>
          <a:srcRect b="0" l="0" r="0" t="0"/>
          <a:stretch/>
        </p:blipFill>
        <p:spPr>
          <a:xfrm>
            <a:off x="4135902" y="589382"/>
            <a:ext cx="7554350" cy="5346686"/>
          </a:xfrm>
          <a:prstGeom prst="rect">
            <a:avLst/>
          </a:prstGeom>
          <a:noFill/>
          <a:ln>
            <a:noFill/>
          </a:ln>
        </p:spPr>
      </p:pic>
      <p:sp>
        <p:nvSpPr>
          <p:cNvPr id="648" name="Google Shape;648;p45"/>
          <p:cNvSpPr txBox="1"/>
          <p:nvPr/>
        </p:nvSpPr>
        <p:spPr>
          <a:xfrm>
            <a:off x="2651760" y="5936068"/>
            <a:ext cx="8721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15</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46"/>
          <p:cNvPicPr preferRelativeResize="0"/>
          <p:nvPr/>
        </p:nvPicPr>
        <p:blipFill rotWithShape="1">
          <a:blip r:embed="rId3">
            <a:alphaModFix/>
          </a:blip>
          <a:srcRect b="0" l="0" r="0" t="0"/>
          <a:stretch/>
        </p:blipFill>
        <p:spPr>
          <a:xfrm>
            <a:off x="846373" y="122249"/>
            <a:ext cx="10922840" cy="6735751"/>
          </a:xfrm>
          <a:prstGeom prst="rect">
            <a:avLst/>
          </a:prstGeom>
          <a:noFill/>
          <a:ln>
            <a:noFill/>
          </a:ln>
        </p:spPr>
      </p:pic>
      <p:sp>
        <p:nvSpPr>
          <p:cNvPr id="655" name="Google Shape;655;p46"/>
          <p:cNvSpPr txBox="1"/>
          <p:nvPr/>
        </p:nvSpPr>
        <p:spPr>
          <a:xfrm>
            <a:off x="1069146" y="318565"/>
            <a:ext cx="7132320" cy="2677656"/>
          </a:xfrm>
          <a:prstGeom prst="rect">
            <a:avLst/>
          </a:prstGeom>
          <a:solidFill>
            <a:schemeClr val="lt1">
              <a:alpha val="8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Their capital city, Rome,  was a glittering forest of marble pillars and steps.  Spectacular temples rose skyward, triumphal arches welcomed the Legions. Large, free-standing columns commemorated great victories of the past.</a:t>
            </a:r>
            <a:endParaRPr/>
          </a:p>
        </p:txBody>
      </p:sp>
      <p:sp>
        <p:nvSpPr>
          <p:cNvPr id="656" name="Google Shape;656;p46"/>
          <p:cNvSpPr txBox="1"/>
          <p:nvPr/>
        </p:nvSpPr>
        <p:spPr>
          <a:xfrm>
            <a:off x="9945858" y="6042959"/>
            <a:ext cx="7174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16</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5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4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47"/>
          <p:cNvPicPr preferRelativeResize="0"/>
          <p:nvPr/>
        </p:nvPicPr>
        <p:blipFill rotWithShape="1">
          <a:blip r:embed="rId3">
            <a:alphaModFix/>
          </a:blip>
          <a:srcRect b="0" l="0" r="0" t="0"/>
          <a:stretch/>
        </p:blipFill>
        <p:spPr>
          <a:xfrm>
            <a:off x="790102" y="122249"/>
            <a:ext cx="10922840" cy="6735751"/>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62"/>
                                        </p:tgtEl>
                                      </p:cBhvr>
                                    </p:animEffect>
                                    <p:set>
                                      <p:cBhvr>
                                        <p:cTn dur="1" fill="hold">
                                          <p:stCondLst>
                                            <p:cond delay="2000"/>
                                          </p:stCondLst>
                                        </p:cTn>
                                        <p:tgtEl>
                                          <p:spTgt spid="66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graphicFrame>
        <p:nvGraphicFramePr>
          <p:cNvPr id="668" name="Google Shape;668;p48"/>
          <p:cNvGraphicFramePr/>
          <p:nvPr/>
        </p:nvGraphicFramePr>
        <p:xfrm>
          <a:off x="228604" y="293962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669" name="Google Shape;669;p48"/>
          <p:cNvCxnSpPr/>
          <p:nvPr/>
        </p:nvCxnSpPr>
        <p:spPr>
          <a:xfrm>
            <a:off x="228604" y="2121746"/>
            <a:ext cx="0" cy="1866594"/>
          </a:xfrm>
          <a:prstGeom prst="straightConnector1">
            <a:avLst/>
          </a:prstGeom>
          <a:noFill/>
          <a:ln cap="flat" cmpd="sng" w="76200">
            <a:solidFill>
              <a:srgbClr val="171616"/>
            </a:solidFill>
            <a:prstDash val="solid"/>
            <a:miter lim="800000"/>
            <a:headEnd len="sm" w="sm" type="none"/>
            <a:tailEnd len="med" w="med" type="triangle"/>
          </a:ln>
        </p:spPr>
      </p:cxnSp>
      <p:cxnSp>
        <p:nvCxnSpPr>
          <p:cNvPr id="670" name="Google Shape;670;p48"/>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1" name="Google Shape;671;p48"/>
          <p:cNvCxnSpPr/>
          <p:nvPr/>
        </p:nvCxnSpPr>
        <p:spPr>
          <a:xfrm>
            <a:off x="3461419" y="2135768"/>
            <a:ext cx="7776" cy="1866594"/>
          </a:xfrm>
          <a:prstGeom prst="straightConnector1">
            <a:avLst/>
          </a:prstGeom>
          <a:noFill/>
          <a:ln cap="flat" cmpd="sng" w="76200">
            <a:solidFill>
              <a:schemeClr val="dk1"/>
            </a:solidFill>
            <a:prstDash val="solid"/>
            <a:miter lim="800000"/>
            <a:headEnd len="sm" w="sm" type="none"/>
            <a:tailEnd len="med" w="med" type="triangle"/>
          </a:ln>
        </p:spPr>
      </p:cxnSp>
      <p:cxnSp>
        <p:nvCxnSpPr>
          <p:cNvPr id="672" name="Google Shape;672;p48"/>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3" name="Google Shape;673;p48"/>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4" name="Google Shape;674;p48"/>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5" name="Google Shape;675;p48"/>
          <p:cNvCxnSpPr/>
          <p:nvPr/>
        </p:nvCxnSpPr>
        <p:spPr>
          <a:xfrm>
            <a:off x="8031484" y="2111586"/>
            <a:ext cx="23018" cy="1876754"/>
          </a:xfrm>
          <a:prstGeom prst="straightConnector1">
            <a:avLst/>
          </a:prstGeom>
          <a:noFill/>
          <a:ln cap="flat" cmpd="sng" w="76200">
            <a:solidFill>
              <a:schemeClr val="dk1"/>
            </a:solidFill>
            <a:prstDash val="solid"/>
            <a:miter lim="800000"/>
            <a:headEnd len="sm" w="sm" type="none"/>
            <a:tailEnd len="med" w="med" type="triangle"/>
          </a:ln>
        </p:spPr>
      </p:cxnSp>
      <p:cxnSp>
        <p:nvCxnSpPr>
          <p:cNvPr id="676" name="Google Shape;676;p48"/>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7" name="Google Shape;677;p48"/>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8" name="Google Shape;678;p48"/>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79" name="Google Shape;679;p48"/>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80" name="Google Shape;680;p48"/>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681" name="Google Shape;681;p48"/>
          <p:cNvCxnSpPr/>
          <p:nvPr/>
        </p:nvCxnSpPr>
        <p:spPr>
          <a:xfrm>
            <a:off x="11948164" y="2121746"/>
            <a:ext cx="0" cy="1066800"/>
          </a:xfrm>
          <a:prstGeom prst="straightConnector1">
            <a:avLst/>
          </a:prstGeom>
          <a:noFill/>
          <a:ln cap="flat" cmpd="sng" w="76200">
            <a:solidFill>
              <a:schemeClr val="dk1"/>
            </a:solidFill>
            <a:prstDash val="solid"/>
            <a:miter lim="800000"/>
            <a:headEnd len="sm" w="sm" type="none"/>
            <a:tailEnd len="med" w="med" type="triangle"/>
          </a:ln>
        </p:spPr>
      </p:cxnSp>
      <p:sp>
        <p:nvSpPr>
          <p:cNvPr id="682" name="Google Shape;682;p48"/>
          <p:cNvSpPr txBox="1"/>
          <p:nvPr/>
        </p:nvSpPr>
        <p:spPr>
          <a:xfrm>
            <a:off x="0" y="1636040"/>
            <a:ext cx="11568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683" name="Google Shape;683;p48"/>
          <p:cNvSpPr txBox="1"/>
          <p:nvPr/>
        </p:nvSpPr>
        <p:spPr>
          <a:xfrm flipH="1">
            <a:off x="3634742" y="1636040"/>
            <a:ext cx="10957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684" name="Google Shape;684;p48"/>
          <p:cNvSpPr/>
          <p:nvPr/>
        </p:nvSpPr>
        <p:spPr>
          <a:xfrm>
            <a:off x="7686571" y="1636040"/>
            <a:ext cx="79861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 </a:t>
            </a:r>
            <a:endParaRPr/>
          </a:p>
        </p:txBody>
      </p:sp>
      <p:sp>
        <p:nvSpPr>
          <p:cNvPr id="685" name="Google Shape;685;p48"/>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grpSp>
        <p:nvGrpSpPr>
          <p:cNvPr id="686" name="Google Shape;686;p48"/>
          <p:cNvGrpSpPr/>
          <p:nvPr/>
        </p:nvGrpSpPr>
        <p:grpSpPr>
          <a:xfrm>
            <a:off x="128666" y="4139959"/>
            <a:ext cx="2161759" cy="1080879"/>
            <a:chOff x="0" y="408437"/>
            <a:chExt cx="2161759" cy="1080879"/>
          </a:xfrm>
        </p:grpSpPr>
        <p:sp>
          <p:nvSpPr>
            <p:cNvPr id="687" name="Google Shape;687;p48"/>
            <p:cNvSpPr/>
            <p:nvPr/>
          </p:nvSpPr>
          <p:spPr>
            <a:xfrm>
              <a:off x="0" y="408437"/>
              <a:ext cx="2161759" cy="1080879"/>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8"/>
            <p:cNvSpPr txBox="1"/>
            <p:nvPr/>
          </p:nvSpPr>
          <p:spPr>
            <a:xfrm>
              <a:off x="31658" y="440095"/>
              <a:ext cx="2098443" cy="1017563"/>
            </a:xfrm>
            <a:prstGeom prst="rect">
              <a:avLst/>
            </a:prstGeom>
            <a:noFill/>
            <a:ln>
              <a:noFill/>
            </a:ln>
          </p:spPr>
          <p:txBody>
            <a:bodyPr anchorCtr="0" anchor="ctr" bIns="55875" lIns="83800" spcFirstLastPara="1" rIns="83800" wrap="square" tIns="55875">
              <a:noAutofit/>
            </a:bodyPr>
            <a:lstStyle/>
            <a:p>
              <a:pPr indent="0" lvl="0" marL="0" marR="0" rtl="0" algn="ctr">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Creation</a:t>
              </a:r>
              <a:endParaRPr/>
            </a:p>
          </p:txBody>
        </p:sp>
      </p:grpSp>
      <p:sp>
        <p:nvSpPr>
          <p:cNvPr id="689" name="Google Shape;689;p48"/>
          <p:cNvSpPr txBox="1"/>
          <p:nvPr/>
        </p:nvSpPr>
        <p:spPr>
          <a:xfrm>
            <a:off x="128666" y="162360"/>
            <a:ext cx="11819497"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But the mighty power of the  Roman Empire </a:t>
            </a:r>
            <a:r>
              <a:rPr b="1" lang="en-US" sz="3200">
                <a:solidFill>
                  <a:schemeClr val="dk1"/>
                </a:solidFill>
                <a:latin typeface="Calibri"/>
                <a:ea typeface="Calibri"/>
                <a:cs typeface="Calibri"/>
                <a:sym typeface="Calibri"/>
              </a:rPr>
              <a:t>collapsed</a:t>
            </a:r>
            <a:r>
              <a:rPr lang="en-US" sz="3200">
                <a:solidFill>
                  <a:schemeClr val="dk1"/>
                </a:solidFill>
                <a:latin typeface="Calibri"/>
                <a:ea typeface="Calibri"/>
                <a:cs typeface="Calibri"/>
                <a:sym typeface="Calibri"/>
              </a:rPr>
              <a:t> when it was finally invaded by foreign barbarians.</a:t>
            </a:r>
            <a:endParaRPr/>
          </a:p>
        </p:txBody>
      </p:sp>
      <p:grpSp>
        <p:nvGrpSpPr>
          <p:cNvPr id="690" name="Google Shape;690;p48"/>
          <p:cNvGrpSpPr/>
          <p:nvPr/>
        </p:nvGrpSpPr>
        <p:grpSpPr>
          <a:xfrm>
            <a:off x="2433105" y="4160544"/>
            <a:ext cx="2161759" cy="1080879"/>
            <a:chOff x="0" y="387850"/>
            <a:chExt cx="2161759" cy="1080879"/>
          </a:xfrm>
        </p:grpSpPr>
        <p:sp>
          <p:nvSpPr>
            <p:cNvPr id="691" name="Google Shape;691;p48"/>
            <p:cNvSpPr/>
            <p:nvPr/>
          </p:nvSpPr>
          <p:spPr>
            <a:xfrm>
              <a:off x="0" y="387850"/>
              <a:ext cx="2161759" cy="1080879"/>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8"/>
            <p:cNvSpPr txBox="1"/>
            <p:nvPr/>
          </p:nvSpPr>
          <p:spPr>
            <a:xfrm>
              <a:off x="31658" y="419508"/>
              <a:ext cx="2098443" cy="1017563"/>
            </a:xfrm>
            <a:prstGeom prst="rect">
              <a:avLst/>
            </a:prstGeom>
            <a:noFill/>
            <a:ln>
              <a:noFill/>
            </a:ln>
          </p:spPr>
          <p:txBody>
            <a:bodyPr anchorCtr="0" anchor="ctr" bIns="41900" lIns="62850" spcFirstLastPara="1" rIns="62850" wrap="square" tIns="41900">
              <a:noAutofit/>
            </a:bodyPr>
            <a:lstStyle/>
            <a:p>
              <a:pPr indent="0" lvl="0" marL="0" marR="0" rtl="0" algn="ctr">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The Great Flood</a:t>
              </a:r>
              <a:endParaRPr/>
            </a:p>
          </p:txBody>
        </p:sp>
      </p:grpSp>
      <p:cxnSp>
        <p:nvCxnSpPr>
          <p:cNvPr id="693" name="Google Shape;693;p48"/>
          <p:cNvCxnSpPr/>
          <p:nvPr/>
        </p:nvCxnSpPr>
        <p:spPr>
          <a:xfrm>
            <a:off x="2290425" y="2864882"/>
            <a:ext cx="0" cy="554009"/>
          </a:xfrm>
          <a:prstGeom prst="straightConnector1">
            <a:avLst/>
          </a:prstGeom>
          <a:noFill/>
          <a:ln cap="flat" cmpd="sng" w="9525">
            <a:solidFill>
              <a:schemeClr val="accent1"/>
            </a:solidFill>
            <a:prstDash val="solid"/>
            <a:miter lim="800000"/>
            <a:headEnd len="sm" w="sm" type="none"/>
            <a:tailEnd len="med" w="med" type="triangle"/>
          </a:ln>
        </p:spPr>
      </p:cxnSp>
      <p:sp>
        <p:nvSpPr>
          <p:cNvPr id="694" name="Google Shape;694;p48"/>
          <p:cNvSpPr/>
          <p:nvPr/>
        </p:nvSpPr>
        <p:spPr>
          <a:xfrm>
            <a:off x="2093928" y="1682302"/>
            <a:ext cx="5817009" cy="694504"/>
          </a:xfrm>
          <a:prstGeom prst="ellipse">
            <a:avLst/>
          </a:prstGeom>
          <a:blipFill rotWithShape="1">
            <a:blip r:embed="rId3">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Egypt 3081-30 B.C.</a:t>
            </a:r>
            <a:endParaRPr/>
          </a:p>
        </p:txBody>
      </p:sp>
      <p:sp>
        <p:nvSpPr>
          <p:cNvPr id="695" name="Google Shape;695;p48"/>
          <p:cNvSpPr/>
          <p:nvPr/>
        </p:nvSpPr>
        <p:spPr>
          <a:xfrm>
            <a:off x="347700" y="1270696"/>
            <a:ext cx="7042075" cy="447875"/>
          </a:xfrm>
          <a:prstGeom prst="ellipse">
            <a:avLst/>
          </a:prstGeom>
          <a:blipFill rotWithShape="1">
            <a:blip r:embed="rId4">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Mesopotamia 4000-333 B.C.</a:t>
            </a:r>
            <a:endParaRPr/>
          </a:p>
        </p:txBody>
      </p:sp>
      <p:sp>
        <p:nvSpPr>
          <p:cNvPr id="696" name="Google Shape;696;p48"/>
          <p:cNvSpPr/>
          <p:nvPr/>
        </p:nvSpPr>
        <p:spPr>
          <a:xfrm>
            <a:off x="6365835" y="1311477"/>
            <a:ext cx="1398865" cy="786642"/>
          </a:xfrm>
          <a:prstGeom prst="ellipse">
            <a:avLst/>
          </a:pr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Greece 800-146 B.C.</a:t>
            </a:r>
            <a:endParaRPr/>
          </a:p>
        </p:txBody>
      </p:sp>
      <p:sp>
        <p:nvSpPr>
          <p:cNvPr id="697" name="Google Shape;697;p48"/>
          <p:cNvSpPr/>
          <p:nvPr/>
        </p:nvSpPr>
        <p:spPr>
          <a:xfrm>
            <a:off x="6514446" y="2135768"/>
            <a:ext cx="2280600" cy="635581"/>
          </a:xfrm>
          <a:prstGeom prst="ellipse">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Rome 753 B.C. –A.D 476</a:t>
            </a:r>
            <a:endParaRPr/>
          </a:p>
        </p:txBody>
      </p:sp>
      <p:sp>
        <p:nvSpPr>
          <p:cNvPr id="698" name="Google Shape;698;p48"/>
          <p:cNvSpPr/>
          <p:nvPr/>
        </p:nvSpPr>
        <p:spPr>
          <a:xfrm>
            <a:off x="4594864" y="2536239"/>
            <a:ext cx="3572665" cy="529591"/>
          </a:xfrm>
          <a:prstGeom prst="ellipse">
            <a:avLst/>
          </a:prstGeom>
          <a:blipFill rotWithShape="1">
            <a:blip r:embed="rId7">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Israel 1700 B.C.- A.D. 70</a:t>
            </a:r>
            <a:endParaRPr/>
          </a:p>
        </p:txBody>
      </p:sp>
      <p:sp>
        <p:nvSpPr>
          <p:cNvPr id="699" name="Google Shape;699;p48"/>
          <p:cNvSpPr/>
          <p:nvPr/>
        </p:nvSpPr>
        <p:spPr>
          <a:xfrm>
            <a:off x="6892148" y="4129678"/>
            <a:ext cx="1685078" cy="923330"/>
          </a:xfrm>
          <a:prstGeom prst="rect">
            <a:avLst/>
          </a:prstGeom>
          <a:noFill/>
          <a:ln cap="flat" cmpd="sng" w="28575">
            <a:solidFill>
              <a:srgbClr val="00206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u="none" cap="none">
                <a:solidFill>
                  <a:srgbClr val="7030A0"/>
                </a:solidFill>
                <a:latin typeface="Calibri"/>
                <a:ea typeface="Calibri"/>
                <a:cs typeface="Calibri"/>
                <a:sym typeface="Calibri"/>
              </a:rPr>
              <a:t>Jesus</a:t>
            </a:r>
            <a:endParaRPr b="1" sz="5400" cap="none">
              <a:solidFill>
                <a:srgbClr val="7030A0"/>
              </a:solidFill>
              <a:latin typeface="Calibri"/>
              <a:ea typeface="Calibri"/>
              <a:cs typeface="Calibri"/>
              <a:sym typeface="Calibri"/>
            </a:endParaRPr>
          </a:p>
        </p:txBody>
      </p:sp>
      <p:sp>
        <p:nvSpPr>
          <p:cNvPr id="700" name="Google Shape;700;p48"/>
          <p:cNvSpPr txBox="1"/>
          <p:nvPr/>
        </p:nvSpPr>
        <p:spPr>
          <a:xfrm>
            <a:off x="8893856" y="2408082"/>
            <a:ext cx="2011680" cy="1938992"/>
          </a:xfrm>
          <a:prstGeom prst="rect">
            <a:avLst/>
          </a:prstGeom>
          <a:blipFill rotWithShape="1">
            <a:blip r:embed="rId8">
              <a:alphaModFix amt="66000"/>
            </a:blip>
            <a:tile algn="tl" flip="none" tx="0" sx="100000" ty="0" sy="100000"/>
          </a:blipFill>
          <a:ln>
            <a:noFill/>
          </a:ln>
          <a:effectLst>
            <a:outerShdw blurRad="50800" rotWithShape="0" algn="ctr">
              <a:srgbClr val="7F6000"/>
            </a:outerShdw>
          </a:effectLst>
        </p:spPr>
        <p:txBody>
          <a:bodyPr anchorCtr="1" anchor="t" bIns="45700" lIns="91425" spcFirstLastPara="1" rIns="91425" wrap="square" tIns="45700">
            <a:spAutoFit/>
          </a:bodyPr>
          <a:lstStyle/>
          <a:p>
            <a:pPr indent="0" lvl="0" marL="0" marR="0" rtl="0" algn="l">
              <a:spcBef>
                <a:spcPts val="0"/>
              </a:spcBef>
              <a:spcAft>
                <a:spcPts val="0"/>
              </a:spcAft>
              <a:buNone/>
            </a:pPr>
            <a:r>
              <a:rPr b="1" lang="en-US" sz="4000">
                <a:solidFill>
                  <a:schemeClr val="lt2"/>
                </a:solidFill>
                <a:latin typeface="Calibri"/>
                <a:ea typeface="Calibri"/>
                <a:cs typeface="Calibri"/>
                <a:sym typeface="Calibri"/>
              </a:rPr>
              <a:t>The Dark Ages</a:t>
            </a:r>
            <a:endParaRPr/>
          </a:p>
        </p:txBody>
      </p:sp>
      <p:pic>
        <p:nvPicPr>
          <p:cNvPr id="701" name="Google Shape;701;p48"/>
          <p:cNvPicPr preferRelativeResize="0"/>
          <p:nvPr/>
        </p:nvPicPr>
        <p:blipFill rotWithShape="1">
          <a:blip r:embed="rId9">
            <a:alphaModFix/>
          </a:blip>
          <a:srcRect b="0" l="0" r="0" t="0"/>
          <a:stretch/>
        </p:blipFill>
        <p:spPr>
          <a:xfrm>
            <a:off x="10367627" y="1247090"/>
            <a:ext cx="722543" cy="874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1000"/>
                                        <p:tgtEl>
                                          <p:spTgt spid="697"/>
                                        </p:tgtEl>
                                      </p:cBhvr>
                                    </p:animEffect>
                                    <p:set>
                                      <p:cBhvr>
                                        <p:cTn dur="1" fill="hold">
                                          <p:stCondLst>
                                            <p:cond delay="1000"/>
                                          </p:stCondLst>
                                        </p:cTn>
                                        <p:tgtEl>
                                          <p:spTgt spid="69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49"/>
          <p:cNvPicPr preferRelativeResize="0"/>
          <p:nvPr/>
        </p:nvPicPr>
        <p:blipFill rotWithShape="1">
          <a:blip r:embed="rId3">
            <a:alphaModFix/>
          </a:blip>
          <a:srcRect b="0" l="0" r="0" t="0"/>
          <a:stretch/>
        </p:blipFill>
        <p:spPr>
          <a:xfrm>
            <a:off x="1603715" y="580117"/>
            <a:ext cx="8764173" cy="6277883"/>
          </a:xfrm>
          <a:prstGeom prst="rect">
            <a:avLst/>
          </a:prstGeom>
          <a:noFill/>
          <a:ln>
            <a:noFill/>
          </a:ln>
        </p:spPr>
      </p:pic>
      <p:sp>
        <p:nvSpPr>
          <p:cNvPr id="707" name="Google Shape;707;p49"/>
          <p:cNvSpPr txBox="1"/>
          <p:nvPr/>
        </p:nvSpPr>
        <p:spPr>
          <a:xfrm>
            <a:off x="1603715" y="56897"/>
            <a:ext cx="952382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One reason for the collapse: The discipline of the fighting forces gradually disintegrated.</a:t>
            </a:r>
            <a:endParaRPr/>
          </a:p>
        </p:txBody>
      </p:sp>
      <p:sp>
        <p:nvSpPr>
          <p:cNvPr id="708" name="Google Shape;708;p49"/>
          <p:cNvSpPr txBox="1"/>
          <p:nvPr/>
        </p:nvSpPr>
        <p:spPr>
          <a:xfrm>
            <a:off x="10677378" y="5866228"/>
            <a:ext cx="11535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[19]</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50"/>
          <p:cNvSpPr txBox="1"/>
          <p:nvPr/>
        </p:nvSpPr>
        <p:spPr>
          <a:xfrm>
            <a:off x="1399061" y="168813"/>
            <a:ext cx="98628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Another reason was that the people turned all their attention to games at the Circus Maximus.   </a:t>
            </a:r>
            <a:endParaRPr/>
          </a:p>
        </p:txBody>
      </p:sp>
      <p:pic>
        <p:nvPicPr>
          <p:cNvPr id="714" name="Google Shape;714;p50"/>
          <p:cNvPicPr preferRelativeResize="0"/>
          <p:nvPr/>
        </p:nvPicPr>
        <p:blipFill rotWithShape="1">
          <a:blip r:embed="rId3">
            <a:alphaModFix/>
          </a:blip>
          <a:srcRect b="0" l="0" r="0" t="0"/>
          <a:stretch/>
        </p:blipFill>
        <p:spPr>
          <a:xfrm>
            <a:off x="1566106" y="1336651"/>
            <a:ext cx="8632971" cy="5401773"/>
          </a:xfrm>
          <a:prstGeom prst="rect">
            <a:avLst/>
          </a:prstGeom>
          <a:noFill/>
          <a:ln>
            <a:noFill/>
          </a:ln>
        </p:spPr>
      </p:pic>
      <p:sp>
        <p:nvSpPr>
          <p:cNvPr id="715" name="Google Shape;715;p50"/>
          <p:cNvSpPr txBox="1"/>
          <p:nvPr/>
        </p:nvSpPr>
        <p:spPr>
          <a:xfrm>
            <a:off x="11504031" y="6243560"/>
            <a:ext cx="6879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[20]</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4000">
        <p:fade thruBlk="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51"/>
          <p:cNvSpPr txBox="1"/>
          <p:nvPr/>
        </p:nvSpPr>
        <p:spPr>
          <a:xfrm>
            <a:off x="281355" y="713122"/>
            <a:ext cx="4192172"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In A.D. 476 Rome was overthrown by the Germanic leader Odoacer, who became the first Barbarian to rule in Rome. The order that the Roman Empire had brought to Western Europe for 1000 years was no more.</a:t>
            </a:r>
            <a:endParaRPr/>
          </a:p>
        </p:txBody>
      </p:sp>
      <p:pic>
        <p:nvPicPr>
          <p:cNvPr id="721" name="Google Shape;721;p51"/>
          <p:cNvPicPr preferRelativeResize="0"/>
          <p:nvPr/>
        </p:nvPicPr>
        <p:blipFill rotWithShape="1">
          <a:blip r:embed="rId3">
            <a:alphaModFix/>
          </a:blip>
          <a:srcRect b="0" l="0" r="0" t="0"/>
          <a:stretch/>
        </p:blipFill>
        <p:spPr>
          <a:xfrm>
            <a:off x="5104562" y="309489"/>
            <a:ext cx="6656027" cy="5824024"/>
          </a:xfrm>
          <a:prstGeom prst="rect">
            <a:avLst/>
          </a:prstGeom>
          <a:noFill/>
          <a:ln>
            <a:noFill/>
          </a:ln>
        </p:spPr>
      </p:pic>
      <p:sp>
        <p:nvSpPr>
          <p:cNvPr id="722" name="Google Shape;722;p51"/>
          <p:cNvSpPr txBox="1"/>
          <p:nvPr/>
        </p:nvSpPr>
        <p:spPr>
          <a:xfrm>
            <a:off x="10992897" y="6260122"/>
            <a:ext cx="9284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[21]</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E4E79"/>
              </a:buClr>
              <a:buSzPct val="150000"/>
              <a:buFont typeface="Arial"/>
              <a:buNone/>
            </a:pPr>
            <a:r>
              <a:rPr lang="en-US" sz="5933">
                <a:solidFill>
                  <a:srgbClr val="1E4E79"/>
                </a:solidFill>
                <a:latin typeface="Arial"/>
                <a:ea typeface="Arial"/>
                <a:cs typeface="Arial"/>
                <a:sym typeface="Arial"/>
              </a:rPr>
              <a:t>How blest we are to be his heirs!</a:t>
            </a:r>
            <a:br>
              <a:rPr lang="en-US">
                <a:solidFill>
                  <a:srgbClr val="1E4E79"/>
                </a:solidFill>
                <a:latin typeface="Arial"/>
                <a:ea typeface="Arial"/>
                <a:cs typeface="Arial"/>
                <a:sym typeface="Arial"/>
              </a:rPr>
            </a:br>
            <a:endParaRPr/>
          </a:p>
        </p:txBody>
      </p:sp>
      <p:pic>
        <p:nvPicPr>
          <p:cNvPr descr="Description Martin Luther seal.png" id="109" name="Google Shape;109;p16"/>
          <p:cNvPicPr preferRelativeResize="0"/>
          <p:nvPr/>
        </p:nvPicPr>
        <p:blipFill rotWithShape="1">
          <a:blip r:embed="rId3">
            <a:alphaModFix/>
          </a:blip>
          <a:srcRect b="0" l="0" r="0" t="0"/>
          <a:stretch/>
        </p:blipFill>
        <p:spPr>
          <a:xfrm>
            <a:off x="4309472" y="1433542"/>
            <a:ext cx="3451136" cy="3433880"/>
          </a:xfrm>
          <a:prstGeom prst="rect">
            <a:avLst/>
          </a:prstGeom>
          <a:noFill/>
          <a:ln>
            <a:noFill/>
          </a:ln>
        </p:spPr>
      </p:pic>
      <p:sp>
        <p:nvSpPr>
          <p:cNvPr id="110" name="Google Shape;110;p16"/>
          <p:cNvSpPr txBox="1"/>
          <p:nvPr/>
        </p:nvSpPr>
        <p:spPr>
          <a:xfrm>
            <a:off x="410467" y="4995029"/>
            <a:ext cx="116904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rgbClr val="1E4E79"/>
                </a:solidFill>
                <a:latin typeface="Arial"/>
                <a:ea typeface="Arial"/>
                <a:cs typeface="Arial"/>
                <a:sym typeface="Arial"/>
              </a:rPr>
              <a:t> In 2017 the church celebrate</a:t>
            </a:r>
            <a:r>
              <a:rPr lang="en-US" sz="3000">
                <a:solidFill>
                  <a:srgbClr val="1E4E79"/>
                </a:solidFill>
              </a:rPr>
              <a:t>d</a:t>
            </a:r>
            <a:r>
              <a:rPr lang="en-US" sz="3000">
                <a:solidFill>
                  <a:srgbClr val="1E4E79"/>
                </a:solidFill>
                <a:latin typeface="Arial"/>
                <a:ea typeface="Arial"/>
                <a:cs typeface="Arial"/>
                <a:sym typeface="Arial"/>
              </a:rPr>
              <a:t> the 500th anniversary of Luther’s posting of his 95 Theses. We want to thank God for restoring the true teachings of the Bible</a:t>
            </a:r>
            <a:r>
              <a:rPr lang="en-US" sz="3600">
                <a:solidFill>
                  <a:srgbClr val="1E4E79"/>
                </a:solidFill>
                <a:latin typeface="Arial"/>
                <a:ea typeface="Arial"/>
                <a:cs typeface="Arial"/>
                <a:sym typeface="Arial"/>
              </a:rPr>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52"/>
          <p:cNvPicPr preferRelativeResize="0"/>
          <p:nvPr/>
        </p:nvPicPr>
        <p:blipFill rotWithShape="1">
          <a:blip r:embed="rId3">
            <a:alphaModFix/>
          </a:blip>
          <a:srcRect b="0" l="0" r="0" t="0"/>
          <a:stretch/>
        </p:blipFill>
        <p:spPr>
          <a:xfrm>
            <a:off x="154025" y="154745"/>
            <a:ext cx="11666803" cy="6562577"/>
          </a:xfrm>
          <a:prstGeom prst="rect">
            <a:avLst/>
          </a:prstGeom>
          <a:noFill/>
          <a:ln>
            <a:noFill/>
          </a:ln>
        </p:spPr>
      </p:pic>
      <p:sp>
        <p:nvSpPr>
          <p:cNvPr id="728" name="Google Shape;728;p52"/>
          <p:cNvSpPr txBox="1"/>
          <p:nvPr/>
        </p:nvSpPr>
        <p:spPr>
          <a:xfrm>
            <a:off x="3896751" y="5641145"/>
            <a:ext cx="537385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Quattrocento Sans"/>
                <a:ea typeface="Quattrocento Sans"/>
                <a:cs typeface="Quattrocento Sans"/>
                <a:sym typeface="Quattrocento Sans"/>
              </a:rPr>
              <a:t>The Roman Forum today</a:t>
            </a:r>
            <a:r>
              <a:rPr lang="en-US" sz="1800">
                <a:solidFill>
                  <a:schemeClr val="dk1"/>
                </a:solidFill>
                <a:latin typeface="Calibri"/>
                <a:ea typeface="Calibri"/>
                <a:cs typeface="Calibri"/>
                <a:sym typeface="Calibri"/>
              </a:rPr>
              <a:t>.</a:t>
            </a:r>
            <a:endParaRPr/>
          </a:p>
        </p:txBody>
      </p:sp>
      <p:sp>
        <p:nvSpPr>
          <p:cNvPr id="729" name="Google Shape;729;p52"/>
          <p:cNvSpPr txBox="1"/>
          <p:nvPr/>
        </p:nvSpPr>
        <p:spPr>
          <a:xfrm>
            <a:off x="11633982" y="5641145"/>
            <a:ext cx="5580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[22]</a:t>
            </a:r>
            <a:endParaRPr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graphicFrame>
        <p:nvGraphicFramePr>
          <p:cNvPr id="735" name="Google Shape;735;p53"/>
          <p:cNvGraphicFramePr/>
          <p:nvPr/>
        </p:nvGraphicFramePr>
        <p:xfrm>
          <a:off x="228604" y="293962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736" name="Google Shape;736;p53"/>
          <p:cNvCxnSpPr/>
          <p:nvPr/>
        </p:nvCxnSpPr>
        <p:spPr>
          <a:xfrm>
            <a:off x="228604" y="2121746"/>
            <a:ext cx="0" cy="1866594"/>
          </a:xfrm>
          <a:prstGeom prst="straightConnector1">
            <a:avLst/>
          </a:prstGeom>
          <a:noFill/>
          <a:ln cap="flat" cmpd="sng" w="76200">
            <a:solidFill>
              <a:srgbClr val="171616"/>
            </a:solidFill>
            <a:prstDash val="solid"/>
            <a:miter lim="800000"/>
            <a:headEnd len="sm" w="sm" type="none"/>
            <a:tailEnd len="med" w="med" type="triangle"/>
          </a:ln>
        </p:spPr>
      </p:cxnSp>
      <p:cxnSp>
        <p:nvCxnSpPr>
          <p:cNvPr id="737" name="Google Shape;737;p53"/>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38" name="Google Shape;738;p53"/>
          <p:cNvCxnSpPr/>
          <p:nvPr/>
        </p:nvCxnSpPr>
        <p:spPr>
          <a:xfrm>
            <a:off x="3461419" y="2135768"/>
            <a:ext cx="7776" cy="1866594"/>
          </a:xfrm>
          <a:prstGeom prst="straightConnector1">
            <a:avLst/>
          </a:prstGeom>
          <a:noFill/>
          <a:ln cap="flat" cmpd="sng" w="76200">
            <a:solidFill>
              <a:schemeClr val="dk1"/>
            </a:solidFill>
            <a:prstDash val="solid"/>
            <a:miter lim="800000"/>
            <a:headEnd len="sm" w="sm" type="none"/>
            <a:tailEnd len="med" w="med" type="triangle"/>
          </a:ln>
        </p:spPr>
      </p:cxnSp>
      <p:cxnSp>
        <p:nvCxnSpPr>
          <p:cNvPr id="739" name="Google Shape;739;p53"/>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0" name="Google Shape;740;p53"/>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1" name="Google Shape;741;p53"/>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2" name="Google Shape;742;p53"/>
          <p:cNvCxnSpPr/>
          <p:nvPr/>
        </p:nvCxnSpPr>
        <p:spPr>
          <a:xfrm>
            <a:off x="8031484" y="2111586"/>
            <a:ext cx="23018" cy="1876754"/>
          </a:xfrm>
          <a:prstGeom prst="straightConnector1">
            <a:avLst/>
          </a:prstGeom>
          <a:noFill/>
          <a:ln cap="flat" cmpd="sng" w="76200">
            <a:solidFill>
              <a:schemeClr val="dk1"/>
            </a:solidFill>
            <a:prstDash val="solid"/>
            <a:miter lim="800000"/>
            <a:headEnd len="sm" w="sm" type="none"/>
            <a:tailEnd len="med" w="med" type="triangle"/>
          </a:ln>
        </p:spPr>
      </p:cxnSp>
      <p:cxnSp>
        <p:nvCxnSpPr>
          <p:cNvPr id="743" name="Google Shape;743;p53"/>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4" name="Google Shape;744;p53"/>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5" name="Google Shape;745;p53"/>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6" name="Google Shape;746;p53"/>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7" name="Google Shape;747;p53"/>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748" name="Google Shape;748;p53"/>
          <p:cNvCxnSpPr/>
          <p:nvPr/>
        </p:nvCxnSpPr>
        <p:spPr>
          <a:xfrm>
            <a:off x="11948164" y="2121746"/>
            <a:ext cx="0" cy="1066800"/>
          </a:xfrm>
          <a:prstGeom prst="straightConnector1">
            <a:avLst/>
          </a:prstGeom>
          <a:noFill/>
          <a:ln cap="flat" cmpd="sng" w="44450">
            <a:solidFill>
              <a:srgbClr val="1E4E79"/>
            </a:solidFill>
            <a:prstDash val="solid"/>
            <a:miter lim="800000"/>
            <a:headEnd len="sm" w="sm" type="none"/>
            <a:tailEnd len="med" w="med" type="triangle"/>
          </a:ln>
        </p:spPr>
      </p:cxnSp>
      <p:sp>
        <p:nvSpPr>
          <p:cNvPr id="749" name="Google Shape;749;p53"/>
          <p:cNvSpPr txBox="1"/>
          <p:nvPr/>
        </p:nvSpPr>
        <p:spPr>
          <a:xfrm>
            <a:off x="-1" y="1636040"/>
            <a:ext cx="116553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750" name="Google Shape;750;p53"/>
          <p:cNvSpPr txBox="1"/>
          <p:nvPr/>
        </p:nvSpPr>
        <p:spPr>
          <a:xfrm flipH="1">
            <a:off x="3634737" y="1636040"/>
            <a:ext cx="10648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751" name="Google Shape;751;p53"/>
          <p:cNvSpPr/>
          <p:nvPr/>
        </p:nvSpPr>
        <p:spPr>
          <a:xfrm>
            <a:off x="7686571" y="1636040"/>
            <a:ext cx="68800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A.D 0</a:t>
            </a:r>
            <a:endParaRPr b="0" i="0" sz="1800" u="none" cap="none" strike="noStrike">
              <a:solidFill>
                <a:srgbClr val="000000"/>
              </a:solidFill>
              <a:latin typeface="Calibri"/>
              <a:ea typeface="Calibri"/>
              <a:cs typeface="Calibri"/>
              <a:sym typeface="Calibri"/>
            </a:endParaRPr>
          </a:p>
        </p:txBody>
      </p:sp>
      <p:sp>
        <p:nvSpPr>
          <p:cNvPr id="752" name="Google Shape;752;p53"/>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grpSp>
        <p:nvGrpSpPr>
          <p:cNvPr id="753" name="Google Shape;753;p53"/>
          <p:cNvGrpSpPr/>
          <p:nvPr/>
        </p:nvGrpSpPr>
        <p:grpSpPr>
          <a:xfrm>
            <a:off x="128666" y="4139959"/>
            <a:ext cx="2161759" cy="1080879"/>
            <a:chOff x="0" y="408437"/>
            <a:chExt cx="2161759" cy="1080879"/>
          </a:xfrm>
        </p:grpSpPr>
        <p:sp>
          <p:nvSpPr>
            <p:cNvPr id="754" name="Google Shape;754;p53"/>
            <p:cNvSpPr/>
            <p:nvPr/>
          </p:nvSpPr>
          <p:spPr>
            <a:xfrm>
              <a:off x="0" y="408437"/>
              <a:ext cx="2161759" cy="1080879"/>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3"/>
            <p:cNvSpPr txBox="1"/>
            <p:nvPr/>
          </p:nvSpPr>
          <p:spPr>
            <a:xfrm>
              <a:off x="31658" y="440095"/>
              <a:ext cx="2098443" cy="1017563"/>
            </a:xfrm>
            <a:prstGeom prst="rect">
              <a:avLst/>
            </a:prstGeom>
            <a:noFill/>
            <a:ln>
              <a:noFill/>
            </a:ln>
          </p:spPr>
          <p:txBody>
            <a:bodyPr anchorCtr="0" anchor="ctr" bIns="55875" lIns="83800" spcFirstLastPara="1" rIns="83800" wrap="square" tIns="55875">
              <a:noAutofit/>
            </a:bodyPr>
            <a:lstStyle/>
            <a:p>
              <a:pPr indent="0" lvl="0" marL="0" marR="0" rtl="0" algn="ctr">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Creation</a:t>
              </a:r>
              <a:endParaRPr/>
            </a:p>
          </p:txBody>
        </p:sp>
      </p:grpSp>
      <p:sp>
        <p:nvSpPr>
          <p:cNvPr id="756" name="Google Shape;756;p53"/>
          <p:cNvSpPr txBox="1"/>
          <p:nvPr/>
        </p:nvSpPr>
        <p:spPr>
          <a:xfrm>
            <a:off x="128666" y="162360"/>
            <a:ext cx="1142090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After the Roman Empire was conquered by barbarian kingdoms, Europe grew weak and the Roman Catholic church became very wealthy and powerful. No central government would grow to have dominion. </a:t>
            </a:r>
            <a:endParaRPr/>
          </a:p>
        </p:txBody>
      </p:sp>
      <p:grpSp>
        <p:nvGrpSpPr>
          <p:cNvPr id="757" name="Google Shape;757;p53"/>
          <p:cNvGrpSpPr/>
          <p:nvPr/>
        </p:nvGrpSpPr>
        <p:grpSpPr>
          <a:xfrm>
            <a:off x="2433105" y="4160544"/>
            <a:ext cx="2161759" cy="1080879"/>
            <a:chOff x="0" y="387850"/>
            <a:chExt cx="2161759" cy="1080879"/>
          </a:xfrm>
        </p:grpSpPr>
        <p:sp>
          <p:nvSpPr>
            <p:cNvPr id="758" name="Google Shape;758;p53"/>
            <p:cNvSpPr/>
            <p:nvPr/>
          </p:nvSpPr>
          <p:spPr>
            <a:xfrm>
              <a:off x="0" y="387850"/>
              <a:ext cx="2161759" cy="1080879"/>
            </a:xfrm>
            <a:prstGeom prst="roundRect">
              <a:avLst>
                <a:gd fmla="val 10000" name="adj"/>
              </a:avLst>
            </a:prstGeom>
            <a:solidFill>
              <a:srgbClr val="3A3838"/>
            </a:solidFill>
            <a:ln cap="flat" cmpd="sng" w="12700">
              <a:solidFill>
                <a:srgbClr val="00206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3"/>
            <p:cNvSpPr txBox="1"/>
            <p:nvPr/>
          </p:nvSpPr>
          <p:spPr>
            <a:xfrm>
              <a:off x="31658" y="419508"/>
              <a:ext cx="2098443" cy="1017563"/>
            </a:xfrm>
            <a:prstGeom prst="rect">
              <a:avLst/>
            </a:prstGeom>
            <a:noFill/>
            <a:ln>
              <a:noFill/>
            </a:ln>
          </p:spPr>
          <p:txBody>
            <a:bodyPr anchorCtr="0" anchor="ctr" bIns="41900" lIns="62850" spcFirstLastPara="1" rIns="62850" wrap="square" tIns="41900">
              <a:noAutofit/>
            </a:bodyPr>
            <a:lstStyle/>
            <a:p>
              <a:pPr indent="0" lvl="0" marL="0" marR="0" rtl="0" algn="ctr">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The Great Flood</a:t>
              </a:r>
              <a:endParaRPr/>
            </a:p>
          </p:txBody>
        </p:sp>
      </p:grpSp>
      <p:cxnSp>
        <p:nvCxnSpPr>
          <p:cNvPr id="760" name="Google Shape;760;p53"/>
          <p:cNvCxnSpPr/>
          <p:nvPr/>
        </p:nvCxnSpPr>
        <p:spPr>
          <a:xfrm>
            <a:off x="2290425" y="2864882"/>
            <a:ext cx="0" cy="554009"/>
          </a:xfrm>
          <a:prstGeom prst="straightConnector1">
            <a:avLst/>
          </a:prstGeom>
          <a:noFill/>
          <a:ln cap="flat" cmpd="sng" w="9525">
            <a:solidFill>
              <a:schemeClr val="accent1"/>
            </a:solidFill>
            <a:prstDash val="solid"/>
            <a:miter lim="800000"/>
            <a:headEnd len="sm" w="sm" type="none"/>
            <a:tailEnd len="med" w="med" type="triangle"/>
          </a:ln>
        </p:spPr>
      </p:cxnSp>
      <p:sp>
        <p:nvSpPr>
          <p:cNvPr id="761" name="Google Shape;761;p53"/>
          <p:cNvSpPr/>
          <p:nvPr/>
        </p:nvSpPr>
        <p:spPr>
          <a:xfrm>
            <a:off x="2125650" y="1742259"/>
            <a:ext cx="5757436" cy="694504"/>
          </a:xfrm>
          <a:prstGeom prst="ellipse">
            <a:avLst/>
          </a:prstGeom>
          <a:blipFill rotWithShape="1">
            <a:blip r:embed="rId3">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Egypt 3081-30 B.C.</a:t>
            </a:r>
            <a:endParaRPr/>
          </a:p>
        </p:txBody>
      </p:sp>
      <p:sp>
        <p:nvSpPr>
          <p:cNvPr id="762" name="Google Shape;762;p53"/>
          <p:cNvSpPr/>
          <p:nvPr/>
        </p:nvSpPr>
        <p:spPr>
          <a:xfrm>
            <a:off x="347700" y="1270696"/>
            <a:ext cx="7042075" cy="447875"/>
          </a:xfrm>
          <a:prstGeom prst="ellipse">
            <a:avLst/>
          </a:prstGeom>
          <a:blipFill rotWithShape="1">
            <a:blip r:embed="rId4">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Mesopotamia 4000-333 B.C.</a:t>
            </a:r>
            <a:endParaRPr/>
          </a:p>
        </p:txBody>
      </p:sp>
      <p:sp>
        <p:nvSpPr>
          <p:cNvPr id="763" name="Google Shape;763;p53"/>
          <p:cNvSpPr/>
          <p:nvPr/>
        </p:nvSpPr>
        <p:spPr>
          <a:xfrm>
            <a:off x="6335823" y="1530967"/>
            <a:ext cx="1398865" cy="677340"/>
          </a:xfrm>
          <a:prstGeom prst="ellipse">
            <a:avLst/>
          </a:pr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Greece 800-146 B.C.</a:t>
            </a:r>
            <a:endParaRPr/>
          </a:p>
        </p:txBody>
      </p:sp>
      <p:sp>
        <p:nvSpPr>
          <p:cNvPr id="764" name="Google Shape;764;p53"/>
          <p:cNvSpPr/>
          <p:nvPr/>
        </p:nvSpPr>
        <p:spPr>
          <a:xfrm>
            <a:off x="6514446" y="2135768"/>
            <a:ext cx="2280600" cy="635581"/>
          </a:xfrm>
          <a:prstGeom prst="ellipse">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Rome 753 B.C. – A.D 476</a:t>
            </a:r>
            <a:endParaRPr/>
          </a:p>
        </p:txBody>
      </p:sp>
      <p:sp>
        <p:nvSpPr>
          <p:cNvPr id="765" name="Google Shape;765;p53"/>
          <p:cNvSpPr/>
          <p:nvPr/>
        </p:nvSpPr>
        <p:spPr>
          <a:xfrm>
            <a:off x="4692809" y="2536239"/>
            <a:ext cx="3474720" cy="529591"/>
          </a:xfrm>
          <a:prstGeom prst="ellipse">
            <a:avLst/>
          </a:prstGeom>
          <a:blipFill rotWithShape="1">
            <a:blip r:embed="rId7">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Israel 1700 B.C. – A.D. 70</a:t>
            </a:r>
            <a:endParaRPr/>
          </a:p>
        </p:txBody>
      </p:sp>
      <p:sp>
        <p:nvSpPr>
          <p:cNvPr id="766" name="Google Shape;766;p53"/>
          <p:cNvSpPr/>
          <p:nvPr/>
        </p:nvSpPr>
        <p:spPr>
          <a:xfrm>
            <a:off x="6892150" y="4129678"/>
            <a:ext cx="1685077" cy="923330"/>
          </a:xfrm>
          <a:prstGeom prst="rect">
            <a:avLst/>
          </a:prstGeom>
          <a:noFill/>
          <a:ln cap="flat" cmpd="sng" w="28575">
            <a:solidFill>
              <a:srgbClr val="00206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u="none" cap="none">
                <a:solidFill>
                  <a:schemeClr val="dk1"/>
                </a:solidFill>
                <a:latin typeface="Calibri"/>
                <a:ea typeface="Calibri"/>
                <a:cs typeface="Calibri"/>
                <a:sym typeface="Calibri"/>
              </a:rPr>
              <a:t>Jesus</a:t>
            </a:r>
            <a:endParaRPr b="1" sz="5400" cap="none">
              <a:solidFill>
                <a:schemeClr val="dk1"/>
              </a:solidFill>
              <a:latin typeface="Calibri"/>
              <a:ea typeface="Calibri"/>
              <a:cs typeface="Calibri"/>
              <a:sym typeface="Calibri"/>
            </a:endParaRPr>
          </a:p>
        </p:txBody>
      </p:sp>
      <p:sp>
        <p:nvSpPr>
          <p:cNvPr id="767" name="Google Shape;767;p53"/>
          <p:cNvSpPr txBox="1"/>
          <p:nvPr/>
        </p:nvSpPr>
        <p:spPr>
          <a:xfrm>
            <a:off x="8893856" y="2408082"/>
            <a:ext cx="2011680" cy="1323439"/>
          </a:xfrm>
          <a:prstGeom prst="rect">
            <a:avLst/>
          </a:prstGeom>
          <a:blipFill rotWithShape="1">
            <a:blip r:embed="rId8">
              <a:alphaModFix amt="66000"/>
            </a:blip>
            <a:tile algn="tl" flip="none" tx="0" sx="100000" ty="0" sy="100000"/>
          </a:blipFill>
          <a:ln>
            <a:noFill/>
          </a:ln>
          <a:effectLst>
            <a:outerShdw blurRad="50800" rotWithShape="0" algn="ctr">
              <a:srgbClr val="7F6000"/>
            </a:outerShdw>
          </a:effectLst>
        </p:spPr>
        <p:txBody>
          <a:bodyPr anchorCtr="1" anchor="t" bIns="45700" lIns="91425" spcFirstLastPara="1" rIns="91425" wrap="square" tIns="45700">
            <a:spAutoFit/>
          </a:bodyPr>
          <a:lstStyle/>
          <a:p>
            <a:pPr indent="0" lvl="0" marL="0" marR="0" rtl="0" algn="l">
              <a:spcBef>
                <a:spcPts val="0"/>
              </a:spcBef>
              <a:spcAft>
                <a:spcPts val="0"/>
              </a:spcAft>
              <a:buNone/>
            </a:pPr>
            <a:r>
              <a:rPr lang="en-US" sz="4000">
                <a:solidFill>
                  <a:schemeClr val="lt2"/>
                </a:solidFill>
                <a:latin typeface="Impact"/>
                <a:ea typeface="Impact"/>
                <a:cs typeface="Impact"/>
                <a:sym typeface="Impact"/>
              </a:rPr>
              <a:t>The Dark Ages</a:t>
            </a:r>
            <a:endParaRPr/>
          </a:p>
        </p:txBody>
      </p:sp>
      <p:pic>
        <p:nvPicPr>
          <p:cNvPr id="768" name="Google Shape;768;p53"/>
          <p:cNvPicPr preferRelativeResize="0"/>
          <p:nvPr/>
        </p:nvPicPr>
        <p:blipFill rotWithShape="1">
          <a:blip r:embed="rId9">
            <a:alphaModFix/>
          </a:blip>
          <a:srcRect b="0" l="0" r="0" t="0"/>
          <a:stretch/>
        </p:blipFill>
        <p:spPr>
          <a:xfrm>
            <a:off x="8827469" y="1900058"/>
            <a:ext cx="2012429" cy="3590520"/>
          </a:xfrm>
          <a:prstGeom prst="rect">
            <a:avLst/>
          </a:prstGeom>
          <a:noFill/>
          <a:ln>
            <a:noFill/>
          </a:ln>
        </p:spPr>
      </p:pic>
      <p:pic>
        <p:nvPicPr>
          <p:cNvPr id="769" name="Google Shape;769;p53"/>
          <p:cNvPicPr preferRelativeResize="0"/>
          <p:nvPr/>
        </p:nvPicPr>
        <p:blipFill rotWithShape="1">
          <a:blip r:embed="rId10">
            <a:alphaModFix/>
          </a:blip>
          <a:srcRect b="0" l="0" r="0" t="0"/>
          <a:stretch/>
        </p:blipFill>
        <p:spPr>
          <a:xfrm>
            <a:off x="10258340" y="965352"/>
            <a:ext cx="1414954" cy="1521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54"/>
          <p:cNvSpPr/>
          <p:nvPr/>
        </p:nvSpPr>
        <p:spPr>
          <a:xfrm>
            <a:off x="2011680" y="1519311"/>
            <a:ext cx="9115865" cy="1015663"/>
          </a:xfrm>
          <a:prstGeom prst="rect">
            <a:avLst/>
          </a:prstGeom>
        </p:spPr>
        <p:txBody>
          <a:bodyPr>
            <a:prstTxWarp prst="textPlain"/>
          </a:bodyPr>
          <a:lstStyle/>
          <a:p>
            <a:pPr lvl="0" algn="l"/>
            <a:r>
              <a:rPr b="0" i="0">
                <a:ln>
                  <a:noFill/>
                </a:ln>
                <a:solidFill>
                  <a:schemeClr val="dk1"/>
                </a:solidFill>
                <a:latin typeface="Calibri"/>
              </a:rPr>
              <a:t>How did this happen?</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55"/>
          <p:cNvSpPr txBox="1"/>
          <p:nvPr/>
        </p:nvSpPr>
        <p:spPr>
          <a:xfrm>
            <a:off x="793477" y="6049108"/>
            <a:ext cx="1057633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We begin in Jerusalem – at the time of Christ.</a:t>
            </a:r>
            <a:endParaRPr/>
          </a:p>
        </p:txBody>
      </p:sp>
      <p:pic>
        <p:nvPicPr>
          <p:cNvPr id="780" name="Google Shape;780;p55"/>
          <p:cNvPicPr preferRelativeResize="0"/>
          <p:nvPr/>
        </p:nvPicPr>
        <p:blipFill rotWithShape="1">
          <a:blip r:embed="rId3">
            <a:alphaModFix/>
          </a:blip>
          <a:srcRect b="0" l="0" r="0" t="0"/>
          <a:stretch/>
        </p:blipFill>
        <p:spPr>
          <a:xfrm>
            <a:off x="224513" y="206747"/>
            <a:ext cx="11714268" cy="5617278"/>
          </a:xfrm>
          <a:prstGeom prst="rect">
            <a:avLst/>
          </a:prstGeom>
          <a:noFill/>
          <a:ln>
            <a:noFill/>
          </a:ln>
        </p:spPr>
      </p:pic>
      <p:sp>
        <p:nvSpPr>
          <p:cNvPr id="781" name="Google Shape;781;p55"/>
          <p:cNvSpPr txBox="1"/>
          <p:nvPr/>
        </p:nvSpPr>
        <p:spPr>
          <a:xfrm>
            <a:off x="11369816" y="6049108"/>
            <a:ext cx="5689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[23]</a:t>
            </a: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56"/>
          <p:cNvPicPr preferRelativeResize="0"/>
          <p:nvPr/>
        </p:nvPicPr>
        <p:blipFill rotWithShape="1">
          <a:blip r:embed="rId3">
            <a:alphaModFix/>
          </a:blip>
          <a:srcRect b="0" l="0" r="0" t="0"/>
          <a:stretch/>
        </p:blipFill>
        <p:spPr>
          <a:xfrm>
            <a:off x="0" y="113492"/>
            <a:ext cx="12192000" cy="6744507"/>
          </a:xfrm>
          <a:prstGeom prst="rect">
            <a:avLst/>
          </a:prstGeom>
          <a:noFill/>
          <a:ln>
            <a:noFill/>
          </a:ln>
        </p:spPr>
      </p:pic>
      <p:sp>
        <p:nvSpPr>
          <p:cNvPr id="787" name="Google Shape;787;p56"/>
          <p:cNvSpPr txBox="1"/>
          <p:nvPr/>
        </p:nvSpPr>
        <p:spPr>
          <a:xfrm>
            <a:off x="1175657" y="718122"/>
            <a:ext cx="10232571" cy="58785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Right after Jesus returned to heaven,  the Holy Spirit at Pentecost taught many men to be pastors.  These pastors (or evangelists) travelled everywhere, telling of the Resurrection. The most experienced of the pastors began to be called Church Fathers or bishops.</a:t>
            </a:r>
            <a:endParaRPr/>
          </a:p>
          <a:p>
            <a:pPr indent="0" lvl="0" marL="0" marR="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For example, James, the brother of Jesus, stayed in Jerusalem to guide the Jewish Christians. He was a wise, humble and just man and many, including Peter,  went to him for advice. He began to be called the “Bishop of Jerusalem.”</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788" name="Google Shape;788;p56"/>
          <p:cNvSpPr txBox="1"/>
          <p:nvPr/>
        </p:nvSpPr>
        <p:spPr>
          <a:xfrm>
            <a:off x="10888394" y="5669279"/>
            <a:ext cx="10691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[24]</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7"/>
          <p:cNvSpPr/>
          <p:nvPr/>
        </p:nvSpPr>
        <p:spPr>
          <a:xfrm>
            <a:off x="3534788" y="1786769"/>
            <a:ext cx="7526215"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But it wasn’t long before some church leaders wanted to be bishops for power and wealth. Less than 100 years after James,  St. Ignatius, Bishop of Antioch, started claiming that </a:t>
            </a:r>
            <a:r>
              <a:rPr b="1" lang="en-US" sz="2800">
                <a:solidFill>
                  <a:schemeClr val="dk1"/>
                </a:solidFill>
                <a:latin typeface="Calibri"/>
                <a:ea typeface="Calibri"/>
                <a:cs typeface="Calibri"/>
                <a:sym typeface="Calibri"/>
              </a:rPr>
              <a:t>"we ought to regard the bishop as the Lord himself"</a:t>
            </a:r>
            <a:endParaRPr/>
          </a:p>
        </p:txBody>
      </p:sp>
      <p:pic>
        <p:nvPicPr>
          <p:cNvPr id="794" name="Google Shape;794;p57"/>
          <p:cNvPicPr preferRelativeResize="0"/>
          <p:nvPr/>
        </p:nvPicPr>
        <p:blipFill rotWithShape="1">
          <a:blip r:embed="rId3">
            <a:alphaModFix/>
          </a:blip>
          <a:srcRect b="0" l="0" r="0" t="0"/>
          <a:stretch/>
        </p:blipFill>
        <p:spPr>
          <a:xfrm>
            <a:off x="885372" y="1075569"/>
            <a:ext cx="2265640" cy="3398460"/>
          </a:xfrm>
          <a:prstGeom prst="rect">
            <a:avLst/>
          </a:prstGeom>
          <a:noFill/>
          <a:ln>
            <a:noFill/>
          </a:ln>
        </p:spPr>
      </p:pic>
      <p:sp>
        <p:nvSpPr>
          <p:cNvPr id="795" name="Google Shape;795;p57"/>
          <p:cNvSpPr txBox="1"/>
          <p:nvPr/>
        </p:nvSpPr>
        <p:spPr>
          <a:xfrm>
            <a:off x="10775852" y="5866228"/>
            <a:ext cx="6893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[25]</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id="801" name="Google Shape;801;p58"/>
          <p:cNvPicPr preferRelativeResize="0"/>
          <p:nvPr/>
        </p:nvPicPr>
        <p:blipFill rotWithShape="1">
          <a:blip r:embed="rId3">
            <a:alphaModFix/>
          </a:blip>
          <a:srcRect b="0" l="0" r="0" t="0"/>
          <a:stretch/>
        </p:blipFill>
        <p:spPr>
          <a:xfrm>
            <a:off x="5584874" y="147766"/>
            <a:ext cx="3953021" cy="6632585"/>
          </a:xfrm>
          <a:prstGeom prst="rect">
            <a:avLst/>
          </a:prstGeom>
          <a:noFill/>
          <a:ln>
            <a:noFill/>
          </a:ln>
        </p:spPr>
      </p:pic>
      <p:sp>
        <p:nvSpPr>
          <p:cNvPr id="802" name="Google Shape;802;p58"/>
          <p:cNvSpPr txBox="1"/>
          <p:nvPr/>
        </p:nvSpPr>
        <p:spPr>
          <a:xfrm>
            <a:off x="745588" y="971257"/>
            <a:ext cx="4346917"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This is a medieval painting showing </a:t>
            </a:r>
            <a:r>
              <a:rPr lang="en-US" sz="2800" u="sng">
                <a:solidFill>
                  <a:schemeClr val="dk1"/>
                </a:solidFill>
                <a:latin typeface="Calibri"/>
                <a:ea typeface="Calibri"/>
                <a:cs typeface="Calibri"/>
                <a:sym typeface="Calibri"/>
              </a:rPr>
              <a:t>Bishop</a:t>
            </a:r>
            <a:r>
              <a:rPr lang="en-US" sz="2800">
                <a:solidFill>
                  <a:schemeClr val="dk1"/>
                </a:solidFill>
                <a:latin typeface="Calibri"/>
                <a:ea typeface="Calibri"/>
                <a:cs typeface="Calibri"/>
                <a:sym typeface="Calibri"/>
              </a:rPr>
              <a:t> Nicholas of Myra in A.D.  311, being treated as a king.</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(We know him as St. Nicholas, or Santa Claus.)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3" name="Google Shape;803;p58"/>
          <p:cNvSpPr txBox="1"/>
          <p:nvPr/>
        </p:nvSpPr>
        <p:spPr>
          <a:xfrm>
            <a:off x="10705513" y="5992837"/>
            <a:ext cx="9566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[26]</a:t>
            </a: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59"/>
          <p:cNvPicPr preferRelativeResize="0"/>
          <p:nvPr/>
        </p:nvPicPr>
        <p:blipFill rotWithShape="1">
          <a:blip r:embed="rId3">
            <a:alphaModFix/>
          </a:blip>
          <a:srcRect b="0" l="0" r="0" t="0"/>
          <a:stretch/>
        </p:blipFill>
        <p:spPr>
          <a:xfrm>
            <a:off x="1464799" y="1388520"/>
            <a:ext cx="9071903" cy="5152301"/>
          </a:xfrm>
          <a:prstGeom prst="rect">
            <a:avLst/>
          </a:prstGeom>
          <a:solidFill>
            <a:schemeClr val="lt1">
              <a:alpha val="54901"/>
            </a:schemeClr>
          </a:solidFill>
          <a:ln>
            <a:noFill/>
          </a:ln>
        </p:spPr>
      </p:pic>
      <p:sp>
        <p:nvSpPr>
          <p:cNvPr id="809" name="Google Shape;809;p59"/>
          <p:cNvSpPr txBox="1"/>
          <p:nvPr/>
        </p:nvSpPr>
        <p:spPr>
          <a:xfrm>
            <a:off x="1464799" y="299685"/>
            <a:ext cx="987172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Within 400 years after James five different bishops called themselves patriarchs, and all claimed to be head of the church.</a:t>
            </a:r>
            <a:endParaRPr/>
          </a:p>
        </p:txBody>
      </p:sp>
      <p:sp>
        <p:nvSpPr>
          <p:cNvPr id="810" name="Google Shape;810;p59"/>
          <p:cNvSpPr/>
          <p:nvPr/>
        </p:nvSpPr>
        <p:spPr>
          <a:xfrm>
            <a:off x="1464799" y="2040808"/>
            <a:ext cx="1626744" cy="1544221"/>
          </a:xfrm>
          <a:prstGeom prst="ellipse">
            <a:avLst/>
          </a:prstGeom>
          <a:solidFill>
            <a:schemeClr val="lt1">
              <a:alpha val="34901"/>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59"/>
          <p:cNvSpPr/>
          <p:nvPr/>
        </p:nvSpPr>
        <p:spPr>
          <a:xfrm>
            <a:off x="6037943" y="1253792"/>
            <a:ext cx="2307771" cy="1407706"/>
          </a:xfrm>
          <a:prstGeom prst="ellipse">
            <a:avLst/>
          </a:prstGeom>
          <a:solidFill>
            <a:schemeClr val="lt1">
              <a:alpha val="34901"/>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59"/>
          <p:cNvSpPr/>
          <p:nvPr/>
        </p:nvSpPr>
        <p:spPr>
          <a:xfrm>
            <a:off x="7751299" y="4229419"/>
            <a:ext cx="2420536" cy="1519801"/>
          </a:xfrm>
          <a:prstGeom prst="ellipse">
            <a:avLst/>
          </a:prstGeom>
          <a:solidFill>
            <a:schemeClr val="lt1">
              <a:alpha val="34901"/>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59"/>
          <p:cNvSpPr/>
          <p:nvPr/>
        </p:nvSpPr>
        <p:spPr>
          <a:xfrm>
            <a:off x="6241144" y="5050972"/>
            <a:ext cx="2104570" cy="1489850"/>
          </a:xfrm>
          <a:prstGeom prst="ellipse">
            <a:avLst/>
          </a:prstGeom>
          <a:solidFill>
            <a:schemeClr val="lt1">
              <a:alpha val="34901"/>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59"/>
          <p:cNvSpPr/>
          <p:nvPr/>
        </p:nvSpPr>
        <p:spPr>
          <a:xfrm>
            <a:off x="8679543" y="2661498"/>
            <a:ext cx="1743528" cy="1433193"/>
          </a:xfrm>
          <a:prstGeom prst="ellipse">
            <a:avLst/>
          </a:prstGeom>
          <a:solidFill>
            <a:schemeClr val="lt1">
              <a:alpha val="34901"/>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59"/>
          <p:cNvSpPr txBox="1"/>
          <p:nvPr/>
        </p:nvSpPr>
        <p:spPr>
          <a:xfrm>
            <a:off x="4136571" y="4094690"/>
            <a:ext cx="361472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Mediterranean Sea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000"/>
                                        <p:tgtEl>
                                          <p:spTgt spid="8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1000"/>
                                        <p:tgtEl>
                                          <p:spTgt spid="81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1000"/>
                                        <p:tgtEl>
                                          <p:spTgt spid="8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60"/>
          <p:cNvSpPr txBox="1"/>
          <p:nvPr/>
        </p:nvSpPr>
        <p:spPr>
          <a:xfrm>
            <a:off x="1704870" y="336297"/>
            <a:ext cx="9242474"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chemeClr val="dk1"/>
                </a:solidFill>
                <a:latin typeface="Calibri"/>
                <a:ea typeface="Calibri"/>
                <a:cs typeface="Calibri"/>
                <a:sym typeface="Calibri"/>
              </a:rPr>
              <a:t>The power of the real Roman Empire was in ashes. </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But the bishop in </a:t>
            </a:r>
            <a:r>
              <a:rPr b="1" lang="en-US" sz="3600">
                <a:solidFill>
                  <a:schemeClr val="dk1"/>
                </a:solidFill>
                <a:latin typeface="Calibri"/>
                <a:ea typeface="Calibri"/>
                <a:cs typeface="Calibri"/>
                <a:sym typeface="Calibri"/>
              </a:rPr>
              <a:t>Rome</a:t>
            </a:r>
            <a:r>
              <a:rPr lang="en-US" sz="3600">
                <a:solidFill>
                  <a:schemeClr val="dk1"/>
                </a:solidFill>
                <a:latin typeface="Calibri"/>
                <a:ea typeface="Calibri"/>
                <a:cs typeface="Calibri"/>
                <a:sym typeface="Calibri"/>
              </a:rPr>
              <a:t> established himself as the </a:t>
            </a:r>
            <a:r>
              <a:rPr i="1" lang="en-US" sz="3600">
                <a:solidFill>
                  <a:schemeClr val="dk1"/>
                </a:solidFill>
                <a:latin typeface="Calibri"/>
                <a:ea typeface="Calibri"/>
                <a:cs typeface="Calibri"/>
                <a:sym typeface="Calibri"/>
              </a:rPr>
              <a:t>chief</a:t>
            </a:r>
            <a:r>
              <a:rPr lang="en-US" sz="3600">
                <a:solidFill>
                  <a:schemeClr val="dk1"/>
                </a:solidFill>
                <a:latin typeface="Calibri"/>
                <a:ea typeface="Calibri"/>
                <a:cs typeface="Calibri"/>
                <a:sym typeface="Calibri"/>
              </a:rPr>
              <a:t> Patriarch, and as the </a:t>
            </a:r>
            <a:r>
              <a:rPr b="1" lang="en-US" sz="3600">
                <a:solidFill>
                  <a:srgbClr val="FFFFFF"/>
                </a:solidFill>
                <a:latin typeface="Calibri"/>
                <a:ea typeface="Calibri"/>
                <a:cs typeface="Calibri"/>
                <a:sym typeface="Calibri"/>
              </a:rPr>
              <a:t>Father of the Holy Roman Empire</a:t>
            </a:r>
            <a:r>
              <a:rPr lang="en-US" sz="3600">
                <a:solidFill>
                  <a:schemeClr val="dk1"/>
                </a:solidFill>
                <a:latin typeface="Calibri"/>
                <a:ea typeface="Calibri"/>
                <a:cs typeface="Calibri"/>
                <a:sym typeface="Calibri"/>
              </a:rPr>
              <a:t>, saying that he had received permission from St. Peter, Christ’s disciple. </a:t>
            </a:r>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The pope claimed he had the power to save or condemn any person anywhere.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61"/>
          <p:cNvPicPr preferRelativeResize="0"/>
          <p:nvPr/>
        </p:nvPicPr>
        <p:blipFill rotWithShape="1">
          <a:blip r:embed="rId3">
            <a:alphaModFix/>
          </a:blip>
          <a:srcRect b="0" l="0" r="0" t="0"/>
          <a:stretch/>
        </p:blipFill>
        <p:spPr>
          <a:xfrm>
            <a:off x="1464799" y="1430723"/>
            <a:ext cx="9071903" cy="5152301"/>
          </a:xfrm>
          <a:prstGeom prst="rect">
            <a:avLst/>
          </a:prstGeom>
          <a:solidFill>
            <a:schemeClr val="lt1">
              <a:alpha val="54901"/>
            </a:schemeClr>
          </a:solidFill>
          <a:ln>
            <a:noFill/>
          </a:ln>
        </p:spPr>
      </p:pic>
      <p:sp>
        <p:nvSpPr>
          <p:cNvPr id="826" name="Google Shape;826;p61"/>
          <p:cNvSpPr txBox="1"/>
          <p:nvPr/>
        </p:nvSpPr>
        <p:spPr>
          <a:xfrm>
            <a:off x="309489" y="232321"/>
            <a:ext cx="1152144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Today the pope still lives in Rome; in the Vatican City.</a:t>
            </a:r>
            <a:endParaRPr/>
          </a:p>
        </p:txBody>
      </p:sp>
      <p:sp>
        <p:nvSpPr>
          <p:cNvPr id="827" name="Google Shape;827;p61"/>
          <p:cNvSpPr/>
          <p:nvPr/>
        </p:nvSpPr>
        <p:spPr>
          <a:xfrm>
            <a:off x="1043885" y="1253792"/>
            <a:ext cx="2831429" cy="2840898"/>
          </a:xfrm>
          <a:prstGeom prst="ellipse">
            <a:avLst/>
          </a:prstGeom>
          <a:solidFill>
            <a:schemeClr val="lt1">
              <a:alpha val="49803"/>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61"/>
          <p:cNvSpPr txBox="1"/>
          <p:nvPr/>
        </p:nvSpPr>
        <p:spPr>
          <a:xfrm>
            <a:off x="4136571" y="4094690"/>
            <a:ext cx="361472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Mediterranean Sea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n-US" sz="4000"/>
              <a:t>Let us go way back in history to understand why the world needed a reformer like Martin Luther</a:t>
            </a:r>
            <a:endParaRPr/>
          </a:p>
        </p:txBody>
      </p:sp>
      <p:sp>
        <p:nvSpPr>
          <p:cNvPr id="116" name="Google Shape;116;p17"/>
          <p:cNvSpPr txBox="1"/>
          <p:nvPr>
            <p:ph idx="1" type="body"/>
          </p:nvPr>
        </p:nvSpPr>
        <p:spPr>
          <a:xfrm>
            <a:off x="942534" y="2658793"/>
            <a:ext cx="10411265" cy="3518169"/>
          </a:xfrm>
          <a:prstGeom prst="rect">
            <a:avLst/>
          </a:prstGeom>
          <a:noFill/>
          <a:ln>
            <a:noFill/>
          </a:ln>
        </p:spPr>
        <p:txBody>
          <a:bodyPr anchorCtr="0" anchor="t" bIns="45700" lIns="91425" spcFirstLastPara="1" rIns="91425" wrap="square" tIns="45700">
            <a:normAutofit/>
          </a:bodyPr>
          <a:lstStyle/>
          <a:p>
            <a:pPr indent="-374650" lvl="0" marL="228600" rtl="0" algn="ctr">
              <a:lnSpc>
                <a:spcPct val="90000"/>
              </a:lnSpc>
              <a:spcBef>
                <a:spcPts val="0"/>
              </a:spcBef>
              <a:spcAft>
                <a:spcPts val="0"/>
              </a:spcAft>
              <a:buClr>
                <a:schemeClr val="dk1"/>
              </a:buClr>
              <a:buSzPts val="5100"/>
              <a:buFont typeface="Lobster"/>
              <a:buChar char="•"/>
            </a:pPr>
            <a:r>
              <a:rPr lang="en-US" sz="5100">
                <a:latin typeface="Lobster"/>
                <a:ea typeface="Lobster"/>
                <a:cs typeface="Lobster"/>
                <a:sym typeface="Lobster"/>
              </a:rPr>
              <a:t>Where did this happen?</a:t>
            </a:r>
            <a:endParaRPr sz="5100">
              <a:latin typeface="Lobster"/>
              <a:ea typeface="Lobster"/>
              <a:cs typeface="Lobster"/>
              <a:sym typeface="Lobster"/>
            </a:endParaRPr>
          </a:p>
          <a:p>
            <a:pPr indent="-374650" lvl="0" marL="228600" rtl="0" algn="ctr">
              <a:lnSpc>
                <a:spcPct val="90000"/>
              </a:lnSpc>
              <a:spcBef>
                <a:spcPts val="1000"/>
              </a:spcBef>
              <a:spcAft>
                <a:spcPts val="0"/>
              </a:spcAft>
              <a:buClr>
                <a:schemeClr val="dk1"/>
              </a:buClr>
              <a:buSzPts val="5100"/>
              <a:buFont typeface="Lobster"/>
              <a:buChar char="•"/>
            </a:pPr>
            <a:r>
              <a:rPr lang="en-US" sz="5100">
                <a:latin typeface="Lobster"/>
                <a:ea typeface="Lobster"/>
                <a:cs typeface="Lobster"/>
                <a:sym typeface="Lobster"/>
              </a:rPr>
              <a:t>When did it happen?</a:t>
            </a:r>
            <a:endParaRPr sz="5100">
              <a:latin typeface="Lobster"/>
              <a:ea typeface="Lobster"/>
              <a:cs typeface="Lobster"/>
              <a:sym typeface="Lobster"/>
            </a:endParaRPr>
          </a:p>
          <a:p>
            <a:pPr indent="-374650" lvl="0" marL="228600" rtl="0" algn="ctr">
              <a:lnSpc>
                <a:spcPct val="90000"/>
              </a:lnSpc>
              <a:spcBef>
                <a:spcPts val="1000"/>
              </a:spcBef>
              <a:spcAft>
                <a:spcPts val="0"/>
              </a:spcAft>
              <a:buClr>
                <a:schemeClr val="dk1"/>
              </a:buClr>
              <a:buSzPts val="5100"/>
              <a:buFont typeface="Lobster"/>
              <a:buChar char="•"/>
            </a:pPr>
            <a:r>
              <a:rPr lang="en-US" sz="5100">
                <a:latin typeface="Lobster"/>
                <a:ea typeface="Lobster"/>
                <a:cs typeface="Lobster"/>
                <a:sym typeface="Lobster"/>
              </a:rPr>
              <a:t>How did it happen?</a:t>
            </a:r>
            <a:endParaRPr sz="5100">
              <a:latin typeface="Lobster"/>
              <a:ea typeface="Lobster"/>
              <a:cs typeface="Lobster"/>
              <a:sym typeface="Lobster"/>
            </a:endParaRPr>
          </a:p>
          <a:p>
            <a:pPr indent="-50800" lvl="0" marL="228600" rtl="0" algn="l">
              <a:lnSpc>
                <a:spcPct val="90000"/>
              </a:lnSpc>
              <a:spcBef>
                <a:spcPts val="1000"/>
              </a:spcBef>
              <a:spcAft>
                <a:spcPts val="0"/>
              </a:spcAft>
              <a:buClr>
                <a:schemeClr val="dk1"/>
              </a:buClr>
              <a:buSzPts val="2800"/>
              <a:buNone/>
            </a:pPr>
            <a:r>
              <a:t/>
            </a:r>
            <a:endParaRPr sz="5100">
              <a:latin typeface="Lobster"/>
              <a:ea typeface="Lobster"/>
              <a:cs typeface="Lobster"/>
              <a:sym typeface="Lobste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2"/>
          <p:cNvSpPr txBox="1"/>
          <p:nvPr/>
        </p:nvSpPr>
        <p:spPr>
          <a:xfrm>
            <a:off x="815926" y="520505"/>
            <a:ext cx="963636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The Vatican, or Vatican City is a separate country in Rome</a:t>
            </a:r>
            <a:r>
              <a:rPr b="1" i="1" lang="en-US" sz="2400">
                <a:solidFill>
                  <a:schemeClr val="dk1"/>
                </a:solidFill>
                <a:latin typeface="Calibri"/>
                <a:ea typeface="Calibri"/>
                <a:cs typeface="Calibri"/>
                <a:sym typeface="Calibri"/>
              </a:rPr>
              <a:t>. Yes, it is a country inside a city</a:t>
            </a:r>
            <a:r>
              <a:rPr lang="en-US" sz="2400">
                <a:solidFill>
                  <a:schemeClr val="dk1"/>
                </a:solidFill>
                <a:latin typeface="Calibri"/>
                <a:ea typeface="Calibri"/>
                <a:cs typeface="Calibri"/>
                <a:sym typeface="Calibri"/>
              </a:rPr>
              <a:t>.  The head of the Vatican is the pope. If you are a faithful Catholic you want to visit the “Holy City” of  Rome and the Vatican.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The only people who live in the Vatican are the clergy of the church. </a:t>
            </a:r>
            <a:endParaRPr/>
          </a:p>
        </p:txBody>
      </p:sp>
      <p:pic>
        <p:nvPicPr>
          <p:cNvPr id="834" name="Google Shape;834;p62"/>
          <p:cNvPicPr preferRelativeResize="0"/>
          <p:nvPr/>
        </p:nvPicPr>
        <p:blipFill rotWithShape="1">
          <a:blip r:embed="rId3">
            <a:alphaModFix/>
          </a:blip>
          <a:srcRect b="0" l="0" r="0" t="0"/>
          <a:stretch/>
        </p:blipFill>
        <p:spPr>
          <a:xfrm>
            <a:off x="2616591" y="2757267"/>
            <a:ext cx="5809957" cy="3987226"/>
          </a:xfrm>
          <a:prstGeom prst="rect">
            <a:avLst/>
          </a:prstGeom>
          <a:noFill/>
          <a:ln>
            <a:noFill/>
          </a:ln>
        </p:spPr>
      </p:pic>
      <p:sp>
        <p:nvSpPr>
          <p:cNvPr id="835" name="Google Shape;835;p62"/>
          <p:cNvSpPr/>
          <p:nvPr/>
        </p:nvSpPr>
        <p:spPr>
          <a:xfrm>
            <a:off x="9383151" y="2024449"/>
            <a:ext cx="2386818" cy="2588455"/>
          </a:xfrm>
          <a:prstGeom prst="wedgeEllipseCallout">
            <a:avLst>
              <a:gd fmla="val -142837" name="adj1"/>
              <a:gd fmla="val -1630" name="adj2"/>
            </a:avLst>
          </a:prstGeom>
          <a:solidFill>
            <a:srgbClr val="7F7F7F">
              <a:alpha val="45882"/>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The paintings are by Michelangelo, a great artist who lived at the same time as Martin Luther.</a:t>
            </a:r>
            <a:endParaRPr/>
          </a:p>
        </p:txBody>
      </p:sp>
      <p:sp>
        <p:nvSpPr>
          <p:cNvPr id="836" name="Google Shape;836;p62"/>
          <p:cNvSpPr txBox="1"/>
          <p:nvPr/>
        </p:nvSpPr>
        <p:spPr>
          <a:xfrm>
            <a:off x="10761785" y="5747516"/>
            <a:ext cx="8675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[27]</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3"/>
          <p:cNvSpPr/>
          <p:nvPr/>
        </p:nvSpPr>
        <p:spPr>
          <a:xfrm>
            <a:off x="626073" y="1135792"/>
            <a:ext cx="5508781" cy="38472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The pope in Rome has more riches and power than many countries. For 1600 years, gifts have been made to him from his followers, all seeking his favor.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Over that time span, there have been approximately 265 popes.</a:t>
            </a:r>
            <a:endParaRPr/>
          </a:p>
        </p:txBody>
      </p:sp>
      <p:pic>
        <p:nvPicPr>
          <p:cNvPr id="842" name="Google Shape;842;p63"/>
          <p:cNvPicPr preferRelativeResize="0"/>
          <p:nvPr/>
        </p:nvPicPr>
        <p:blipFill rotWithShape="1">
          <a:blip r:embed="rId3">
            <a:alphaModFix/>
          </a:blip>
          <a:srcRect b="0" l="0" r="0" t="0"/>
          <a:stretch/>
        </p:blipFill>
        <p:spPr>
          <a:xfrm>
            <a:off x="6793088" y="1237957"/>
            <a:ext cx="3239772" cy="4318782"/>
          </a:xfrm>
          <a:prstGeom prst="rect">
            <a:avLst/>
          </a:prstGeom>
          <a:noFill/>
          <a:ln>
            <a:noFill/>
          </a:ln>
        </p:spPr>
      </p:pic>
      <p:sp>
        <p:nvSpPr>
          <p:cNvPr id="843" name="Google Shape;843;p63"/>
          <p:cNvSpPr txBox="1"/>
          <p:nvPr/>
        </p:nvSpPr>
        <p:spPr>
          <a:xfrm>
            <a:off x="6793088" y="5781822"/>
            <a:ext cx="32397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Today’s Pope Francis.</a:t>
            </a:r>
            <a:endParaRPr/>
          </a:p>
        </p:txBody>
      </p:sp>
      <p:sp>
        <p:nvSpPr>
          <p:cNvPr id="844" name="Google Shape;844;p63"/>
          <p:cNvSpPr txBox="1"/>
          <p:nvPr/>
        </p:nvSpPr>
        <p:spPr>
          <a:xfrm>
            <a:off x="11099408" y="5935710"/>
            <a:ext cx="6049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[28]</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p64"/>
          <p:cNvPicPr preferRelativeResize="0"/>
          <p:nvPr/>
        </p:nvPicPr>
        <p:blipFill rotWithShape="1">
          <a:blip r:embed="rId3">
            <a:alphaModFix/>
          </a:blip>
          <a:srcRect b="0" l="0" r="0" t="0"/>
          <a:stretch/>
        </p:blipFill>
        <p:spPr>
          <a:xfrm>
            <a:off x="2008910" y="66677"/>
            <a:ext cx="8255230" cy="6791323"/>
          </a:xfrm>
          <a:prstGeom prst="rect">
            <a:avLst/>
          </a:prstGeom>
          <a:noFill/>
          <a:ln>
            <a:noFill/>
          </a:ln>
        </p:spPr>
      </p:pic>
      <p:sp>
        <p:nvSpPr>
          <p:cNvPr id="850" name="Google Shape;850;p64"/>
          <p:cNvSpPr txBox="1"/>
          <p:nvPr/>
        </p:nvSpPr>
        <p:spPr>
          <a:xfrm>
            <a:off x="2304331" y="5381052"/>
            <a:ext cx="325603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On special days the pope speaks to his followers  in Rome.</a:t>
            </a:r>
            <a:endParaRPr/>
          </a:p>
        </p:txBody>
      </p:sp>
      <p:sp>
        <p:nvSpPr>
          <p:cNvPr id="851" name="Google Shape;851;p64"/>
          <p:cNvSpPr txBox="1"/>
          <p:nvPr/>
        </p:nvSpPr>
        <p:spPr>
          <a:xfrm>
            <a:off x="10930597" y="5611885"/>
            <a:ext cx="7596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[29]</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65"/>
          <p:cNvSpPr txBox="1"/>
          <p:nvPr/>
        </p:nvSpPr>
        <p:spPr>
          <a:xfrm>
            <a:off x="379827" y="239150"/>
            <a:ext cx="6794695" cy="67403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Today he no longer has power over governments, but during Luther’s life he claimed to be superior over every nation’s king (or emperor) and over all the lords, barons, and peasants. </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If a country’s ruler did not obey the pope he was often </a:t>
            </a:r>
            <a:r>
              <a:rPr b="1" lang="en-US" sz="3600">
                <a:solidFill>
                  <a:schemeClr val="dk1"/>
                </a:solidFill>
                <a:latin typeface="Calibri"/>
                <a:ea typeface="Calibri"/>
                <a:cs typeface="Calibri"/>
                <a:sym typeface="Calibri"/>
              </a:rPr>
              <a:t>replaced</a:t>
            </a:r>
            <a:r>
              <a:rPr lang="en-US" sz="3600">
                <a:solidFill>
                  <a:schemeClr val="dk1"/>
                </a:solidFill>
                <a:latin typeface="Calibri"/>
                <a:ea typeface="Calibri"/>
                <a:cs typeface="Calibri"/>
                <a:sym typeface="Calibri"/>
              </a:rPr>
              <a:t> with an obedient Roman Catholic. His people were told by the church to disobey the king.</a:t>
            </a:r>
            <a:endParaRPr b="1" sz="3600">
              <a:solidFill>
                <a:schemeClr val="dk1"/>
              </a:solidFill>
              <a:latin typeface="Calibri"/>
              <a:ea typeface="Calibri"/>
              <a:cs typeface="Calibri"/>
              <a:sym typeface="Calibri"/>
            </a:endParaRPr>
          </a:p>
        </p:txBody>
      </p:sp>
      <p:pic>
        <p:nvPicPr>
          <p:cNvPr id="858" name="Google Shape;858;p65"/>
          <p:cNvPicPr preferRelativeResize="0"/>
          <p:nvPr/>
        </p:nvPicPr>
        <p:blipFill rotWithShape="1">
          <a:blip r:embed="rId3">
            <a:alphaModFix/>
          </a:blip>
          <a:srcRect b="0" l="0" r="0" t="0"/>
          <a:stretch/>
        </p:blipFill>
        <p:spPr>
          <a:xfrm>
            <a:off x="7272996" y="1083210"/>
            <a:ext cx="4693921" cy="4642340"/>
          </a:xfrm>
          <a:prstGeom prst="rect">
            <a:avLst/>
          </a:prstGeom>
          <a:noFill/>
          <a:ln>
            <a:noFill/>
          </a:ln>
        </p:spPr>
      </p:pic>
      <p:sp>
        <p:nvSpPr>
          <p:cNvPr id="859" name="Google Shape;859;p65"/>
          <p:cNvSpPr txBox="1"/>
          <p:nvPr/>
        </p:nvSpPr>
        <p:spPr>
          <a:xfrm>
            <a:off x="11015003" y="5964702"/>
            <a:ext cx="8253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[30]</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66"/>
          <p:cNvPicPr preferRelativeResize="0"/>
          <p:nvPr/>
        </p:nvPicPr>
        <p:blipFill rotWithShape="1">
          <a:blip r:embed="rId3">
            <a:alphaModFix/>
          </a:blip>
          <a:srcRect b="0" l="0" r="0" t="0"/>
          <a:stretch/>
        </p:blipFill>
        <p:spPr>
          <a:xfrm>
            <a:off x="2826326" y="526473"/>
            <a:ext cx="6787648" cy="5447088"/>
          </a:xfrm>
          <a:prstGeom prst="rect">
            <a:avLst/>
          </a:prstGeom>
          <a:noFill/>
          <a:ln>
            <a:noFill/>
          </a:ln>
        </p:spPr>
      </p:pic>
      <p:sp>
        <p:nvSpPr>
          <p:cNvPr id="865" name="Google Shape;865;p66"/>
          <p:cNvSpPr txBox="1"/>
          <p:nvPr/>
        </p:nvSpPr>
        <p:spPr>
          <a:xfrm>
            <a:off x="1526345" y="5912752"/>
            <a:ext cx="902442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In this Medieval drawing Emperor Constantine is shown kissing the feet of the pope. </a:t>
            </a:r>
            <a:endParaRPr/>
          </a:p>
        </p:txBody>
      </p:sp>
      <p:sp>
        <p:nvSpPr>
          <p:cNvPr id="866" name="Google Shape;866;p66"/>
          <p:cNvSpPr txBox="1"/>
          <p:nvPr/>
        </p:nvSpPr>
        <p:spPr>
          <a:xfrm>
            <a:off x="11099409" y="5472332"/>
            <a:ext cx="6189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[31]</a:t>
            </a: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67"/>
          <p:cNvSpPr txBox="1"/>
          <p:nvPr/>
        </p:nvSpPr>
        <p:spPr>
          <a:xfrm>
            <a:off x="718080" y="2073853"/>
            <a:ext cx="784914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Pope Gregory VII  </a:t>
            </a:r>
            <a:r>
              <a:rPr lang="en-US" sz="2400">
                <a:solidFill>
                  <a:schemeClr val="dk1"/>
                </a:solidFill>
                <a:latin typeface="Calibri"/>
                <a:ea typeface="Calibri"/>
                <a:cs typeface="Calibri"/>
                <a:sym typeface="Calibri"/>
              </a:rPr>
              <a:t>in A.D. 1100 wrote:</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Pope cannot be judged by any other human being.” </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Roman Church has never erred and never will.”</a:t>
            </a:r>
            <a:endParaRPr/>
          </a:p>
        </p:txBody>
      </p:sp>
      <p:pic>
        <p:nvPicPr>
          <p:cNvPr id="872" name="Google Shape;872;p67"/>
          <p:cNvPicPr preferRelativeResize="0"/>
          <p:nvPr/>
        </p:nvPicPr>
        <p:blipFill rotWithShape="1">
          <a:blip r:embed="rId3">
            <a:alphaModFix/>
          </a:blip>
          <a:srcRect b="0" l="0" r="0" t="0"/>
          <a:stretch/>
        </p:blipFill>
        <p:spPr>
          <a:xfrm>
            <a:off x="8454683" y="1551857"/>
            <a:ext cx="2887060" cy="2979446"/>
          </a:xfrm>
          <a:prstGeom prst="rect">
            <a:avLst/>
          </a:prstGeom>
          <a:noFill/>
          <a:ln>
            <a:noFill/>
          </a:ln>
        </p:spPr>
      </p:pic>
      <p:sp>
        <p:nvSpPr>
          <p:cNvPr id="873" name="Google Shape;873;p67"/>
          <p:cNvSpPr txBox="1"/>
          <p:nvPr/>
        </p:nvSpPr>
        <p:spPr>
          <a:xfrm>
            <a:off x="3181015" y="5186173"/>
            <a:ext cx="721501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Pope Gregory IX  </a:t>
            </a:r>
            <a:r>
              <a:rPr lang="en-US" sz="2400">
                <a:solidFill>
                  <a:schemeClr val="dk1"/>
                </a:solidFill>
                <a:latin typeface="Calibri"/>
                <a:ea typeface="Calibri"/>
                <a:cs typeface="Calibri"/>
                <a:sym typeface="Calibri"/>
              </a:rPr>
              <a:t>in  A.D. 1227 claimed: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“I am Lord and Master of the whole Universe.”</a:t>
            </a:r>
            <a:endParaRPr/>
          </a:p>
        </p:txBody>
      </p:sp>
      <p:pic>
        <p:nvPicPr>
          <p:cNvPr id="874" name="Google Shape;874;p67"/>
          <p:cNvPicPr preferRelativeResize="0"/>
          <p:nvPr/>
        </p:nvPicPr>
        <p:blipFill rotWithShape="1">
          <a:blip r:embed="rId4">
            <a:alphaModFix/>
          </a:blip>
          <a:srcRect b="0" l="0" r="0" t="0"/>
          <a:stretch/>
        </p:blipFill>
        <p:spPr>
          <a:xfrm>
            <a:off x="321723" y="3711462"/>
            <a:ext cx="2562153" cy="2830015"/>
          </a:xfrm>
          <a:prstGeom prst="rect">
            <a:avLst/>
          </a:prstGeom>
          <a:noFill/>
          <a:ln>
            <a:noFill/>
          </a:ln>
        </p:spPr>
      </p:pic>
      <p:sp>
        <p:nvSpPr>
          <p:cNvPr id="875" name="Google Shape;875;p67"/>
          <p:cNvSpPr txBox="1"/>
          <p:nvPr/>
        </p:nvSpPr>
        <p:spPr>
          <a:xfrm>
            <a:off x="1448972" y="693531"/>
            <a:ext cx="88063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400 years before Luther this is what the popes said.</a:t>
            </a:r>
            <a:endParaRPr/>
          </a:p>
        </p:txBody>
      </p:sp>
      <p:sp>
        <p:nvSpPr>
          <p:cNvPr id="876" name="Google Shape;876;p67"/>
          <p:cNvSpPr txBox="1"/>
          <p:nvPr/>
        </p:nvSpPr>
        <p:spPr>
          <a:xfrm>
            <a:off x="10255347" y="5417005"/>
            <a:ext cx="8299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[32]</a:t>
            </a:r>
            <a:endParaRPr sz="1800">
              <a:solidFill>
                <a:schemeClr val="dk1"/>
              </a:solidFill>
              <a:latin typeface="Calibri"/>
              <a:ea typeface="Calibri"/>
              <a:cs typeface="Calibri"/>
              <a:sym typeface="Calibri"/>
            </a:endParaRPr>
          </a:p>
        </p:txBody>
      </p:sp>
      <p:sp>
        <p:nvSpPr>
          <p:cNvPr id="877" name="Google Shape;877;p67"/>
          <p:cNvSpPr txBox="1"/>
          <p:nvPr/>
        </p:nvSpPr>
        <p:spPr>
          <a:xfrm>
            <a:off x="10396024" y="6105378"/>
            <a:ext cx="10550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6"/>
              </a:rPr>
              <a:t>[33]</a:t>
            </a: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68"/>
          <p:cNvPicPr preferRelativeResize="0"/>
          <p:nvPr/>
        </p:nvPicPr>
        <p:blipFill rotWithShape="1">
          <a:blip r:embed="rId3">
            <a:alphaModFix/>
          </a:blip>
          <a:srcRect b="0" l="0" r="0" t="0"/>
          <a:stretch/>
        </p:blipFill>
        <p:spPr>
          <a:xfrm>
            <a:off x="8398413" y="726171"/>
            <a:ext cx="3007850" cy="3841845"/>
          </a:xfrm>
          <a:prstGeom prst="rect">
            <a:avLst/>
          </a:prstGeom>
          <a:noFill/>
          <a:ln>
            <a:noFill/>
          </a:ln>
        </p:spPr>
      </p:pic>
      <p:sp>
        <p:nvSpPr>
          <p:cNvPr id="883" name="Google Shape;883;p68"/>
          <p:cNvSpPr txBox="1"/>
          <p:nvPr/>
        </p:nvSpPr>
        <p:spPr>
          <a:xfrm>
            <a:off x="590843" y="985826"/>
            <a:ext cx="7512147"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150 years before Luther, </a:t>
            </a:r>
            <a:r>
              <a:rPr b="1" lang="en-US" sz="2800">
                <a:solidFill>
                  <a:schemeClr val="dk1"/>
                </a:solidFill>
                <a:latin typeface="Calibri"/>
                <a:ea typeface="Calibri"/>
                <a:cs typeface="Calibri"/>
                <a:sym typeface="Calibri"/>
              </a:rPr>
              <a:t>Pope Benedict XII </a:t>
            </a:r>
            <a:r>
              <a:rPr lang="en-US" sz="2800">
                <a:solidFill>
                  <a:schemeClr val="dk1"/>
                </a:solidFill>
                <a:latin typeface="Calibri"/>
                <a:ea typeface="Calibri"/>
                <a:cs typeface="Calibri"/>
                <a:sym typeface="Calibri"/>
              </a:rPr>
              <a:t> said,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my power was given to me by God.”</a:t>
            </a:r>
            <a:endParaRPr/>
          </a:p>
        </p:txBody>
      </p:sp>
      <p:pic>
        <p:nvPicPr>
          <p:cNvPr id="884" name="Google Shape;884;p68"/>
          <p:cNvPicPr preferRelativeResize="0"/>
          <p:nvPr/>
        </p:nvPicPr>
        <p:blipFill rotWithShape="1">
          <a:blip r:embed="rId4">
            <a:alphaModFix/>
          </a:blip>
          <a:srcRect b="0" l="0" r="0" t="0"/>
          <a:stretch/>
        </p:blipFill>
        <p:spPr>
          <a:xfrm>
            <a:off x="8398413" y="726171"/>
            <a:ext cx="3007850" cy="3895166"/>
          </a:xfrm>
          <a:prstGeom prst="rect">
            <a:avLst/>
          </a:prstGeom>
          <a:noFill/>
          <a:ln>
            <a:noFill/>
          </a:ln>
        </p:spPr>
      </p:pic>
      <p:sp>
        <p:nvSpPr>
          <p:cNvPr id="885" name="Google Shape;885;p68"/>
          <p:cNvSpPr txBox="1"/>
          <p:nvPr/>
        </p:nvSpPr>
        <p:spPr>
          <a:xfrm>
            <a:off x="8665943" y="4557934"/>
            <a:ext cx="2940637"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 painting from the Middle Ages of Jesus wearing the pope’s crown.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0"/>
                                        <p:tgtEl>
                                          <p:spTgt spid="884"/>
                                        </p:tgtEl>
                                      </p:cBhvr>
                                    </p:animEffect>
                                  </p:childTnLst>
                                </p:cTn>
                              </p:par>
                              <p:par>
                                <p:cTn fill="hold" nodeType="withEffect" presetClass="entr" presetID="10" presetSubtype="0">
                                  <p:stCondLst>
                                    <p:cond delay="100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69"/>
          <p:cNvPicPr preferRelativeResize="0"/>
          <p:nvPr/>
        </p:nvPicPr>
        <p:blipFill rotWithShape="1">
          <a:blip r:embed="rId3">
            <a:alphaModFix/>
          </a:blip>
          <a:srcRect b="0" l="0" r="0" t="0"/>
          <a:stretch/>
        </p:blipFill>
        <p:spPr>
          <a:xfrm>
            <a:off x="0" y="-1062667"/>
            <a:ext cx="12618720" cy="9464040"/>
          </a:xfrm>
          <a:prstGeom prst="rect">
            <a:avLst/>
          </a:prstGeom>
          <a:noFill/>
          <a:ln>
            <a:noFill/>
          </a:ln>
        </p:spPr>
      </p:pic>
      <p:sp>
        <p:nvSpPr>
          <p:cNvPr id="891" name="Google Shape;891;p69"/>
          <p:cNvSpPr txBox="1"/>
          <p:nvPr/>
        </p:nvSpPr>
        <p:spPr>
          <a:xfrm>
            <a:off x="2772492" y="2936257"/>
            <a:ext cx="707373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20 years after Luther’s death (1566), Pope Pius V, whose tomb is at the Vatican,  said,  </a:t>
            </a:r>
            <a:endParaRPr/>
          </a:p>
          <a:p>
            <a:pPr indent="0" lvl="0" marL="0" marR="0" rtl="0" algn="l">
              <a:spcBef>
                <a:spcPts val="0"/>
              </a:spcBef>
              <a:spcAft>
                <a:spcPts val="0"/>
              </a:spcAft>
              <a:buNone/>
            </a:pPr>
            <a:r>
              <a:rPr b="1" lang="en-US" sz="2400">
                <a:solidFill>
                  <a:schemeClr val="lt1"/>
                </a:solidFill>
                <a:latin typeface="Calibri"/>
                <a:ea typeface="Calibri"/>
                <a:cs typeface="Calibri"/>
                <a:sym typeface="Calibri"/>
              </a:rPr>
              <a:t>“What these popes have said is now eternal law.”</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70"/>
          <p:cNvPicPr preferRelativeResize="0"/>
          <p:nvPr/>
        </p:nvPicPr>
        <p:blipFill rotWithShape="1">
          <a:blip r:embed="rId3">
            <a:alphaModFix/>
          </a:blip>
          <a:srcRect b="0" l="0" r="0" t="0"/>
          <a:stretch/>
        </p:blipFill>
        <p:spPr>
          <a:xfrm>
            <a:off x="745587" y="136984"/>
            <a:ext cx="9650437" cy="6581900"/>
          </a:xfrm>
          <a:prstGeom prst="rect">
            <a:avLst/>
          </a:prstGeom>
          <a:noFill/>
          <a:ln>
            <a:noFill/>
          </a:ln>
        </p:spPr>
      </p:pic>
      <p:sp>
        <p:nvSpPr>
          <p:cNvPr id="898" name="Google Shape;898;p70"/>
          <p:cNvSpPr txBox="1"/>
          <p:nvPr/>
        </p:nvSpPr>
        <p:spPr>
          <a:xfrm>
            <a:off x="745587" y="510885"/>
            <a:ext cx="9340948"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Church” was more interested in promoting the pope and its church system than preaching God’s Word which teaches about Jesus and forgiveness of sins and salvation in Him.</a:t>
            </a:r>
            <a:endParaRPr/>
          </a:p>
        </p:txBody>
      </p:sp>
      <p:sp>
        <p:nvSpPr>
          <p:cNvPr id="899" name="Google Shape;899;p70"/>
          <p:cNvSpPr txBox="1"/>
          <p:nvPr/>
        </p:nvSpPr>
        <p:spPr>
          <a:xfrm>
            <a:off x="11071273" y="5613009"/>
            <a:ext cx="9706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[34]</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71"/>
          <p:cNvSpPr/>
          <p:nvPr/>
        </p:nvSpPr>
        <p:spPr>
          <a:xfrm>
            <a:off x="870857" y="675811"/>
            <a:ext cx="6444343" cy="550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The pope’s church system conducted spiritual rituals (called sacraments) and created a system of rules called Canon Law that all its followers were supposed to adhere to.</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Those who violated Canon Law could be </a:t>
            </a:r>
            <a:r>
              <a:rPr i="1" lang="en-US" sz="3200">
                <a:solidFill>
                  <a:schemeClr val="dk1"/>
                </a:solidFill>
                <a:latin typeface="Calibri"/>
                <a:ea typeface="Calibri"/>
                <a:cs typeface="Calibri"/>
                <a:sym typeface="Calibri"/>
              </a:rPr>
              <a:t>excommunicated</a:t>
            </a:r>
            <a:r>
              <a:rPr lang="en-US" sz="3200">
                <a:solidFill>
                  <a:schemeClr val="dk1"/>
                </a:solidFill>
                <a:latin typeface="Calibri"/>
                <a:ea typeface="Calibri"/>
                <a:cs typeface="Calibri"/>
                <a:sym typeface="Calibri"/>
              </a:rPr>
              <a:t> (banished from the church).  </a:t>
            </a:r>
            <a:r>
              <a:rPr b="1" lang="en-US" sz="3200">
                <a:solidFill>
                  <a:schemeClr val="dk1"/>
                </a:solidFill>
                <a:latin typeface="Calibri"/>
                <a:ea typeface="Calibri"/>
                <a:cs typeface="Calibri"/>
                <a:sym typeface="Calibri"/>
              </a:rPr>
              <a:t>No membership meant no chance of being saved</a:t>
            </a:r>
            <a:r>
              <a:rPr lang="en-US" sz="32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p:txBody>
      </p:sp>
      <p:pic>
        <p:nvPicPr>
          <p:cNvPr id="905" name="Google Shape;905;p71"/>
          <p:cNvPicPr preferRelativeResize="0"/>
          <p:nvPr/>
        </p:nvPicPr>
        <p:blipFill rotWithShape="1">
          <a:blip r:embed="rId3">
            <a:alphaModFix/>
          </a:blip>
          <a:srcRect b="0" l="0" r="0" t="0"/>
          <a:stretch/>
        </p:blipFill>
        <p:spPr>
          <a:xfrm>
            <a:off x="7637579" y="675811"/>
            <a:ext cx="3908536" cy="5217896"/>
          </a:xfrm>
          <a:prstGeom prst="rect">
            <a:avLst/>
          </a:prstGeom>
          <a:noFill/>
          <a:ln>
            <a:noFill/>
          </a:ln>
        </p:spPr>
      </p:pic>
      <p:sp>
        <p:nvSpPr>
          <p:cNvPr id="906" name="Google Shape;906;p71"/>
          <p:cNvSpPr txBox="1"/>
          <p:nvPr/>
        </p:nvSpPr>
        <p:spPr>
          <a:xfrm>
            <a:off x="7637579" y="6081486"/>
            <a:ext cx="390853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Pope Leo IX issuing Roman Catholic Canon Law, A.D. 1234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8"/>
          <p:cNvSpPr/>
          <p:nvPr/>
        </p:nvSpPr>
        <p:spPr>
          <a:xfrm>
            <a:off x="901327" y="1538900"/>
            <a:ext cx="10378134" cy="1200549"/>
          </a:xfrm>
          <a:prstGeom prst="rect">
            <a:avLst/>
          </a:prstGeom>
        </p:spPr>
        <p:txBody>
          <a:bodyPr>
            <a:prstTxWarp prst="textPlain"/>
          </a:bodyPr>
          <a:lstStyle/>
          <a:p>
            <a:pPr lvl="0" algn="l"/>
            <a:r>
              <a:rPr b="0" i="0">
                <a:ln>
                  <a:noFill/>
                </a:ln>
                <a:solidFill>
                  <a:schemeClr val="dk1"/>
                </a:solidFill>
                <a:latin typeface="Lobster"/>
              </a:rPr>
              <a:t>Where did this happen?</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2"/>
          <p:cNvSpPr/>
          <p:nvPr/>
        </p:nvSpPr>
        <p:spPr>
          <a:xfrm>
            <a:off x="705841" y="826506"/>
            <a:ext cx="4583612"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Kings or lords who followed the pope’s laws increased their power. Those who violated Canon Law could face </a:t>
            </a:r>
            <a:r>
              <a:rPr i="1" lang="en-US" sz="3200">
                <a:solidFill>
                  <a:schemeClr val="dk1"/>
                </a:solidFill>
                <a:latin typeface="Calibri"/>
                <a:ea typeface="Calibri"/>
                <a:cs typeface="Calibri"/>
                <a:sym typeface="Calibri"/>
              </a:rPr>
              <a:t>interdiction, </a:t>
            </a:r>
            <a:r>
              <a:rPr lang="en-US" sz="3200">
                <a:solidFill>
                  <a:schemeClr val="dk1"/>
                </a:solidFill>
                <a:latin typeface="Calibri"/>
                <a:ea typeface="Calibri"/>
                <a:cs typeface="Calibri"/>
                <a:sym typeface="Calibri"/>
              </a:rPr>
              <a:t>which meant that their country’s entire population would be banished from the church.</a:t>
            </a:r>
            <a:endParaRPr/>
          </a:p>
        </p:txBody>
      </p:sp>
      <p:pic>
        <p:nvPicPr>
          <p:cNvPr id="912" name="Google Shape;912;p72"/>
          <p:cNvPicPr preferRelativeResize="0"/>
          <p:nvPr/>
        </p:nvPicPr>
        <p:blipFill rotWithShape="1">
          <a:blip r:embed="rId3">
            <a:alphaModFix/>
          </a:blip>
          <a:srcRect b="0" l="0" r="0" t="0"/>
          <a:stretch/>
        </p:blipFill>
        <p:spPr>
          <a:xfrm>
            <a:off x="6030757" y="677824"/>
            <a:ext cx="3633746" cy="4672997"/>
          </a:xfrm>
          <a:prstGeom prst="rect">
            <a:avLst/>
          </a:prstGeom>
          <a:noFill/>
          <a:ln>
            <a:noFill/>
          </a:ln>
        </p:spPr>
      </p:pic>
      <p:sp>
        <p:nvSpPr>
          <p:cNvPr id="913" name="Google Shape;913;p72"/>
          <p:cNvSpPr txBox="1"/>
          <p:nvPr/>
        </p:nvSpPr>
        <p:spPr>
          <a:xfrm>
            <a:off x="6133514" y="5598942"/>
            <a:ext cx="429064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Pope Leo X who demanded that Luther, “this child of the devil,” be banished.</a:t>
            </a:r>
            <a:endParaRPr/>
          </a:p>
        </p:txBody>
      </p:sp>
      <p:sp>
        <p:nvSpPr>
          <p:cNvPr id="914" name="Google Shape;914;p72"/>
          <p:cNvSpPr txBox="1"/>
          <p:nvPr/>
        </p:nvSpPr>
        <p:spPr>
          <a:xfrm>
            <a:off x="10818056" y="5350821"/>
            <a:ext cx="8721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[35]</a:t>
            </a:r>
            <a:endParaRPr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73"/>
          <p:cNvSpPr txBox="1"/>
          <p:nvPr/>
        </p:nvSpPr>
        <p:spPr>
          <a:xfrm>
            <a:off x="514451" y="1435871"/>
            <a:ext cx="9692640" cy="5170646"/>
          </a:xfrm>
          <a:prstGeom prst="rect">
            <a:avLst/>
          </a:prstGeom>
          <a:blipFill rotWithShape="1">
            <a:blip r:embed="rId3">
              <a:alphaModFix/>
            </a:blip>
            <a:tile algn="tl" flip="none" tx="0" sx="100000" ty="0" sy="100000"/>
          </a:blip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Few people could read or write.  Only the church had books or a Bible. Monks copied them by hand.</a:t>
            </a:r>
            <a:endParaRPr/>
          </a:p>
          <a:p>
            <a:pPr indent="0" lvl="0" marL="0" marR="0" rtl="0" algn="l">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rPr b="1" lang="en-US" sz="2400">
                <a:solidFill>
                  <a:schemeClr val="lt1"/>
                </a:solidFill>
                <a:latin typeface="Calibri"/>
                <a:ea typeface="Calibri"/>
                <a:cs typeface="Calibri"/>
                <a:sym typeface="Calibri"/>
              </a:rPr>
              <a:t>Life for the people was hard.  The world was now very dangerous. Constant wars raged among neighboring kingdoms. </a:t>
            </a:r>
            <a:endParaRPr/>
          </a:p>
          <a:p>
            <a:pPr indent="0" lvl="0" marL="0" marR="0" rtl="0" algn="l">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rPr b="1" lang="en-US" sz="2400">
                <a:solidFill>
                  <a:schemeClr val="lt1"/>
                </a:solidFill>
                <a:latin typeface="Calibri"/>
                <a:ea typeface="Calibri"/>
                <a:cs typeface="Calibri"/>
                <a:sym typeface="Calibri"/>
              </a:rPr>
              <a:t>Roads were no longer safe. Goods were difficult to buy or sell.</a:t>
            </a:r>
            <a:endParaRPr/>
          </a:p>
          <a:p>
            <a:pPr indent="0" lvl="0" marL="0" marR="0" rtl="0" algn="l">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rPr b="1" lang="en-US" sz="2400">
                <a:solidFill>
                  <a:schemeClr val="lt1"/>
                </a:solidFill>
                <a:latin typeface="Calibri"/>
                <a:ea typeface="Calibri"/>
                <a:cs typeface="Calibri"/>
                <a:sym typeface="Calibri"/>
              </a:rPr>
              <a:t>A man’s castle needed high walls with moats, lookout towers and archers.  </a:t>
            </a:r>
            <a:endParaRPr/>
          </a:p>
          <a:p>
            <a:pPr indent="0" lvl="0" marL="0" marR="0" rtl="0" algn="l">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l">
              <a:spcBef>
                <a:spcPts val="0"/>
              </a:spcBef>
              <a:spcAft>
                <a:spcPts val="0"/>
              </a:spcAft>
              <a:buNone/>
            </a:pPr>
            <a:r>
              <a:rPr b="1" lang="en-US" sz="2400">
                <a:solidFill>
                  <a:schemeClr val="lt1"/>
                </a:solidFill>
                <a:latin typeface="Calibri"/>
                <a:ea typeface="Calibri"/>
                <a:cs typeface="Calibri"/>
                <a:sym typeface="Calibri"/>
              </a:rPr>
              <a:t>Farmland had to be hidden in the forest in separate parcels or worked next to a walled fortress. The church required a tithe, that is, 10% of everything the  farmer produced.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20" name="Google Shape;920;p73"/>
          <p:cNvPicPr preferRelativeResize="0"/>
          <p:nvPr/>
        </p:nvPicPr>
        <p:blipFill rotWithShape="1">
          <a:blip r:embed="rId4">
            <a:alphaModFix/>
          </a:blip>
          <a:srcRect b="0" l="0" r="0" t="0"/>
          <a:stretch/>
        </p:blipFill>
        <p:spPr>
          <a:xfrm>
            <a:off x="9798468" y="288342"/>
            <a:ext cx="2295058" cy="2295058"/>
          </a:xfrm>
          <a:prstGeom prst="rect">
            <a:avLst/>
          </a:prstGeom>
          <a:noFill/>
          <a:ln>
            <a:noFill/>
          </a:ln>
        </p:spPr>
      </p:pic>
      <p:sp>
        <p:nvSpPr>
          <p:cNvPr id="921" name="Google Shape;921;p73"/>
          <p:cNvSpPr txBox="1"/>
          <p:nvPr/>
        </p:nvSpPr>
        <p:spPr>
          <a:xfrm>
            <a:off x="514451" y="674379"/>
            <a:ext cx="98614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Now we begin to see what caused the Dark Ages. </a:t>
            </a:r>
            <a:endParaRPr/>
          </a:p>
        </p:txBody>
      </p:sp>
      <p:sp>
        <p:nvSpPr>
          <p:cNvPr id="922" name="Google Shape;922;p73"/>
          <p:cNvSpPr txBox="1"/>
          <p:nvPr/>
        </p:nvSpPr>
        <p:spPr>
          <a:xfrm>
            <a:off x="10958732" y="5472332"/>
            <a:ext cx="872197" cy="3657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[37]</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74"/>
          <p:cNvSpPr/>
          <p:nvPr/>
        </p:nvSpPr>
        <p:spPr>
          <a:xfrm>
            <a:off x="581891" y="123495"/>
            <a:ext cx="10848109" cy="1200329"/>
          </a:xfrm>
          <a:prstGeom prst="rect">
            <a:avLst/>
          </a:prstGeom>
          <a:blipFill rotWithShape="1">
            <a:blip r:embed="rId3">
              <a:alphaModFix/>
            </a:blip>
            <a:tile algn="tl" flip="none" tx="0" sx="100000" ty="0" sy="100000"/>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Most peasants left the ruined cities and worked all day growing food  near a castle. The lord of the castle protected them and they fed his armies.   If you were born to peasants here, you stayed here your whole life. </a:t>
            </a:r>
            <a:endParaRPr/>
          </a:p>
        </p:txBody>
      </p:sp>
      <p:pic>
        <p:nvPicPr>
          <p:cNvPr id="928" name="Google Shape;928;p74"/>
          <p:cNvPicPr preferRelativeResize="0"/>
          <p:nvPr/>
        </p:nvPicPr>
        <p:blipFill rotWithShape="1">
          <a:blip r:embed="rId4">
            <a:alphaModFix/>
          </a:blip>
          <a:srcRect b="0" l="0" r="0" t="0"/>
          <a:stretch/>
        </p:blipFill>
        <p:spPr>
          <a:xfrm>
            <a:off x="581891" y="1310443"/>
            <a:ext cx="9489237" cy="5337695"/>
          </a:xfrm>
          <a:prstGeom prst="rect">
            <a:avLst/>
          </a:prstGeom>
          <a:noFill/>
          <a:ln>
            <a:noFill/>
          </a:ln>
        </p:spPr>
      </p:pic>
      <p:sp>
        <p:nvSpPr>
          <p:cNvPr id="929" name="Google Shape;929;p74"/>
          <p:cNvSpPr txBox="1"/>
          <p:nvPr/>
        </p:nvSpPr>
        <p:spPr>
          <a:xfrm>
            <a:off x="11043138" y="5190978"/>
            <a:ext cx="7737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[36]</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75"/>
          <p:cNvPicPr preferRelativeResize="0"/>
          <p:nvPr/>
        </p:nvPicPr>
        <p:blipFill rotWithShape="1">
          <a:blip r:embed="rId3">
            <a:alphaModFix/>
          </a:blip>
          <a:srcRect b="0" l="0" r="0" t="0"/>
          <a:stretch/>
        </p:blipFill>
        <p:spPr>
          <a:xfrm>
            <a:off x="1444487" y="0"/>
            <a:ext cx="9303026" cy="6858000"/>
          </a:xfrm>
          <a:prstGeom prst="rect">
            <a:avLst/>
          </a:prstGeom>
          <a:noFill/>
          <a:ln>
            <a:noFill/>
          </a:ln>
        </p:spPr>
      </p:pic>
      <p:sp>
        <p:nvSpPr>
          <p:cNvPr id="935" name="Google Shape;935;p75"/>
          <p:cNvSpPr txBox="1"/>
          <p:nvPr/>
        </p:nvSpPr>
        <p:spPr>
          <a:xfrm>
            <a:off x="11000935" y="5233182"/>
            <a:ext cx="9566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[41]</a:t>
            </a: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graphicFrame>
        <p:nvGraphicFramePr>
          <p:cNvPr id="941" name="Google Shape;941;p76"/>
          <p:cNvGraphicFramePr/>
          <p:nvPr/>
        </p:nvGraphicFramePr>
        <p:xfrm>
          <a:off x="228604" y="2939626"/>
          <a:ext cx="3000000" cy="3000000"/>
        </p:xfrm>
        <a:graphic>
          <a:graphicData uri="http://schemas.openxmlformats.org/drawingml/2006/table">
            <a:tbl>
              <a:tblPr bandRow="1" firstRow="1">
                <a:noFill/>
                <a:tableStyleId>{7713CCD9-CEC2-49D5-9280-46033C00DD51}</a:tableStyleId>
              </a:tblPr>
              <a:tblGrid>
                <a:gridCol w="976625"/>
                <a:gridCol w="976625"/>
                <a:gridCol w="976625"/>
                <a:gridCol w="976625"/>
                <a:gridCol w="976625"/>
                <a:gridCol w="976625"/>
                <a:gridCol w="976625"/>
                <a:gridCol w="976625"/>
                <a:gridCol w="976625"/>
                <a:gridCol w="976625"/>
                <a:gridCol w="976625"/>
                <a:gridCol w="976625"/>
              </a:tblGrid>
              <a:tr h="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cxnSp>
        <p:nvCxnSpPr>
          <p:cNvPr id="942" name="Google Shape;942;p76"/>
          <p:cNvCxnSpPr/>
          <p:nvPr/>
        </p:nvCxnSpPr>
        <p:spPr>
          <a:xfrm>
            <a:off x="228604" y="2121746"/>
            <a:ext cx="0" cy="1866594"/>
          </a:xfrm>
          <a:prstGeom prst="straightConnector1">
            <a:avLst/>
          </a:prstGeom>
          <a:noFill/>
          <a:ln cap="flat" cmpd="sng" w="76200">
            <a:solidFill>
              <a:srgbClr val="171616"/>
            </a:solidFill>
            <a:prstDash val="solid"/>
            <a:miter lim="800000"/>
            <a:headEnd len="sm" w="sm" type="none"/>
            <a:tailEnd len="med" w="med" type="triangle"/>
          </a:ln>
        </p:spPr>
      </p:cxnSp>
      <p:cxnSp>
        <p:nvCxnSpPr>
          <p:cNvPr id="943" name="Google Shape;943;p76"/>
          <p:cNvCxnSpPr/>
          <p:nvPr/>
        </p:nvCxnSpPr>
        <p:spPr>
          <a:xfrm>
            <a:off x="51054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44" name="Google Shape;944;p76"/>
          <p:cNvCxnSpPr/>
          <p:nvPr/>
        </p:nvCxnSpPr>
        <p:spPr>
          <a:xfrm>
            <a:off x="3461419" y="2135768"/>
            <a:ext cx="7776" cy="1866594"/>
          </a:xfrm>
          <a:prstGeom prst="straightConnector1">
            <a:avLst/>
          </a:prstGeom>
          <a:noFill/>
          <a:ln cap="flat" cmpd="sng" w="76200">
            <a:solidFill>
              <a:schemeClr val="dk1"/>
            </a:solidFill>
            <a:prstDash val="solid"/>
            <a:miter lim="800000"/>
            <a:headEnd len="sm" w="sm" type="none"/>
            <a:tailEnd len="med" w="med" type="triangle"/>
          </a:ln>
        </p:spPr>
      </p:cxnSp>
      <p:cxnSp>
        <p:nvCxnSpPr>
          <p:cNvPr id="945" name="Google Shape;945;p76"/>
          <p:cNvCxnSpPr/>
          <p:nvPr/>
        </p:nvCxnSpPr>
        <p:spPr>
          <a:xfrm>
            <a:off x="315468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46" name="Google Shape;946;p76"/>
          <p:cNvCxnSpPr/>
          <p:nvPr/>
        </p:nvCxnSpPr>
        <p:spPr>
          <a:xfrm>
            <a:off x="21793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47" name="Google Shape;947;p76"/>
          <p:cNvCxnSpPr/>
          <p:nvPr/>
        </p:nvCxnSpPr>
        <p:spPr>
          <a:xfrm>
            <a:off x="1188722"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48" name="Google Shape;948;p76"/>
          <p:cNvCxnSpPr/>
          <p:nvPr/>
        </p:nvCxnSpPr>
        <p:spPr>
          <a:xfrm>
            <a:off x="8031484" y="2111586"/>
            <a:ext cx="23018" cy="1876754"/>
          </a:xfrm>
          <a:prstGeom prst="straightConnector1">
            <a:avLst/>
          </a:prstGeom>
          <a:noFill/>
          <a:ln cap="flat" cmpd="sng" w="76200">
            <a:solidFill>
              <a:schemeClr val="dk1"/>
            </a:solidFill>
            <a:prstDash val="solid"/>
            <a:miter lim="800000"/>
            <a:headEnd len="sm" w="sm" type="none"/>
            <a:tailEnd len="med" w="med" type="triangle"/>
          </a:ln>
        </p:spPr>
      </p:cxnSp>
      <p:cxnSp>
        <p:nvCxnSpPr>
          <p:cNvPr id="949" name="Google Shape;949;p76"/>
          <p:cNvCxnSpPr/>
          <p:nvPr/>
        </p:nvCxnSpPr>
        <p:spPr>
          <a:xfrm>
            <a:off x="608838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50" name="Google Shape;950;p76"/>
          <p:cNvCxnSpPr/>
          <p:nvPr/>
        </p:nvCxnSpPr>
        <p:spPr>
          <a:xfrm>
            <a:off x="89916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51" name="Google Shape;951;p76"/>
          <p:cNvCxnSpPr/>
          <p:nvPr/>
        </p:nvCxnSpPr>
        <p:spPr>
          <a:xfrm>
            <a:off x="10957564" y="212174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52" name="Google Shape;952;p76"/>
          <p:cNvCxnSpPr/>
          <p:nvPr/>
        </p:nvCxnSpPr>
        <p:spPr>
          <a:xfrm>
            <a:off x="707136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53" name="Google Shape;953;p76"/>
          <p:cNvCxnSpPr/>
          <p:nvPr/>
        </p:nvCxnSpPr>
        <p:spPr>
          <a:xfrm>
            <a:off x="9982204" y="2111586"/>
            <a:ext cx="0" cy="1066800"/>
          </a:xfrm>
          <a:prstGeom prst="straightConnector1">
            <a:avLst/>
          </a:prstGeom>
          <a:noFill/>
          <a:ln cap="flat" cmpd="sng" w="25400">
            <a:solidFill>
              <a:schemeClr val="accent1"/>
            </a:solidFill>
            <a:prstDash val="solid"/>
            <a:miter lim="800000"/>
            <a:headEnd len="sm" w="sm" type="none"/>
            <a:tailEnd len="med" w="med" type="triangle"/>
          </a:ln>
        </p:spPr>
      </p:cxnSp>
      <p:cxnSp>
        <p:nvCxnSpPr>
          <p:cNvPr id="954" name="Google Shape;954;p76"/>
          <p:cNvCxnSpPr/>
          <p:nvPr/>
        </p:nvCxnSpPr>
        <p:spPr>
          <a:xfrm>
            <a:off x="11948164" y="2121746"/>
            <a:ext cx="0" cy="1066800"/>
          </a:xfrm>
          <a:prstGeom prst="straightConnector1">
            <a:avLst/>
          </a:prstGeom>
          <a:noFill/>
          <a:ln cap="flat" cmpd="sng" w="76200">
            <a:solidFill>
              <a:schemeClr val="dk1"/>
            </a:solidFill>
            <a:prstDash val="solid"/>
            <a:miter lim="800000"/>
            <a:headEnd len="sm" w="sm" type="none"/>
            <a:tailEnd len="med" w="med" type="triangle"/>
          </a:ln>
        </p:spPr>
      </p:cxnSp>
      <p:sp>
        <p:nvSpPr>
          <p:cNvPr id="955" name="Google Shape;955;p76"/>
          <p:cNvSpPr txBox="1"/>
          <p:nvPr/>
        </p:nvSpPr>
        <p:spPr>
          <a:xfrm>
            <a:off x="0" y="1636040"/>
            <a:ext cx="11064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4000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956" name="Google Shape;956;p76"/>
          <p:cNvSpPr txBox="1"/>
          <p:nvPr/>
        </p:nvSpPr>
        <p:spPr>
          <a:xfrm flipH="1">
            <a:off x="3634742" y="1636040"/>
            <a:ext cx="11257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B.C.</a:t>
            </a:r>
            <a:endParaRPr/>
          </a:p>
        </p:txBody>
      </p:sp>
      <p:sp>
        <p:nvSpPr>
          <p:cNvPr id="957" name="Google Shape;957;p76"/>
          <p:cNvSpPr/>
          <p:nvPr/>
        </p:nvSpPr>
        <p:spPr>
          <a:xfrm>
            <a:off x="7686571" y="1636040"/>
            <a:ext cx="79861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A.D. 0 </a:t>
            </a:r>
            <a:endParaRPr/>
          </a:p>
        </p:txBody>
      </p:sp>
      <p:sp>
        <p:nvSpPr>
          <p:cNvPr id="958" name="Google Shape;958;p76"/>
          <p:cNvSpPr/>
          <p:nvPr/>
        </p:nvSpPr>
        <p:spPr>
          <a:xfrm>
            <a:off x="11408580" y="1566240"/>
            <a:ext cx="78342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Today </a:t>
            </a:r>
            <a:endParaRPr/>
          </a:p>
        </p:txBody>
      </p:sp>
      <p:sp>
        <p:nvSpPr>
          <p:cNvPr id="959" name="Google Shape;959;p76"/>
          <p:cNvSpPr txBox="1"/>
          <p:nvPr/>
        </p:nvSpPr>
        <p:spPr>
          <a:xfrm>
            <a:off x="347700" y="52780"/>
            <a:ext cx="1083248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Libre Franklin Medium"/>
                <a:ea typeface="Libre Franklin Medium"/>
                <a:cs typeface="Libre Franklin Medium"/>
                <a:sym typeface="Libre Franklin Medium"/>
              </a:rPr>
              <a:t>The Dark Ages was a time when the people were deceived by the popes and priests.</a:t>
            </a:r>
            <a:endParaRPr/>
          </a:p>
        </p:txBody>
      </p:sp>
      <p:cxnSp>
        <p:nvCxnSpPr>
          <p:cNvPr id="960" name="Google Shape;960;p76"/>
          <p:cNvCxnSpPr/>
          <p:nvPr/>
        </p:nvCxnSpPr>
        <p:spPr>
          <a:xfrm>
            <a:off x="2290425" y="2864882"/>
            <a:ext cx="0" cy="554009"/>
          </a:xfrm>
          <a:prstGeom prst="straightConnector1">
            <a:avLst/>
          </a:prstGeom>
          <a:noFill/>
          <a:ln cap="flat" cmpd="sng" w="9525">
            <a:solidFill>
              <a:schemeClr val="accent1"/>
            </a:solidFill>
            <a:prstDash val="solid"/>
            <a:miter lim="800000"/>
            <a:headEnd len="sm" w="sm" type="none"/>
            <a:tailEnd len="med" w="med" type="triangle"/>
          </a:ln>
        </p:spPr>
      </p:cxnSp>
      <p:sp>
        <p:nvSpPr>
          <p:cNvPr id="961" name="Google Shape;961;p76"/>
          <p:cNvSpPr/>
          <p:nvPr/>
        </p:nvSpPr>
        <p:spPr>
          <a:xfrm>
            <a:off x="2028077" y="1739964"/>
            <a:ext cx="5930652" cy="694504"/>
          </a:xfrm>
          <a:prstGeom prst="ellipse">
            <a:avLst/>
          </a:prstGeom>
          <a:blipFill rotWithShape="1">
            <a:blip r:embed="rId3">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Egypt 3081-30 B.C.</a:t>
            </a:r>
            <a:endParaRPr/>
          </a:p>
        </p:txBody>
      </p:sp>
      <p:sp>
        <p:nvSpPr>
          <p:cNvPr id="962" name="Google Shape;962;p76"/>
          <p:cNvSpPr/>
          <p:nvPr/>
        </p:nvSpPr>
        <p:spPr>
          <a:xfrm>
            <a:off x="347700" y="1270696"/>
            <a:ext cx="7042075" cy="447875"/>
          </a:xfrm>
          <a:prstGeom prst="ellipse">
            <a:avLst/>
          </a:prstGeom>
          <a:blipFill rotWithShape="1">
            <a:blip r:embed="rId4">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Ancient Mesopotamia 4000-333 B.C.</a:t>
            </a:r>
            <a:endParaRPr/>
          </a:p>
        </p:txBody>
      </p:sp>
      <p:sp>
        <p:nvSpPr>
          <p:cNvPr id="963" name="Google Shape;963;p76"/>
          <p:cNvSpPr/>
          <p:nvPr/>
        </p:nvSpPr>
        <p:spPr>
          <a:xfrm>
            <a:off x="6335823" y="1421386"/>
            <a:ext cx="1398865" cy="786920"/>
          </a:xfrm>
          <a:prstGeom prst="ellipse">
            <a:avLst/>
          </a:pr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Greece 800-146 B.C.</a:t>
            </a:r>
            <a:endParaRPr/>
          </a:p>
        </p:txBody>
      </p:sp>
      <p:sp>
        <p:nvSpPr>
          <p:cNvPr id="964" name="Google Shape;964;p76"/>
          <p:cNvSpPr/>
          <p:nvPr/>
        </p:nvSpPr>
        <p:spPr>
          <a:xfrm>
            <a:off x="6514446" y="2135768"/>
            <a:ext cx="2280600" cy="635581"/>
          </a:xfrm>
          <a:prstGeom prst="ellipse">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Rome 753 B.C. –A.D. 476</a:t>
            </a:r>
            <a:endParaRPr/>
          </a:p>
        </p:txBody>
      </p:sp>
      <p:sp>
        <p:nvSpPr>
          <p:cNvPr id="965" name="Google Shape;965;p76"/>
          <p:cNvSpPr/>
          <p:nvPr/>
        </p:nvSpPr>
        <p:spPr>
          <a:xfrm>
            <a:off x="4692809" y="2536239"/>
            <a:ext cx="3474720" cy="529591"/>
          </a:xfrm>
          <a:prstGeom prst="ellipse">
            <a:avLst/>
          </a:prstGeom>
          <a:blipFill rotWithShape="1">
            <a:blip r:embed="rId7">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Ancient Israel 1700 B.C. – A.D. 70</a:t>
            </a:r>
            <a:endParaRPr/>
          </a:p>
        </p:txBody>
      </p:sp>
      <p:sp>
        <p:nvSpPr>
          <p:cNvPr id="966" name="Google Shape;966;p76"/>
          <p:cNvSpPr txBox="1"/>
          <p:nvPr/>
        </p:nvSpPr>
        <p:spPr>
          <a:xfrm>
            <a:off x="8893856" y="2408082"/>
            <a:ext cx="2011680" cy="1323439"/>
          </a:xfrm>
          <a:prstGeom prst="rect">
            <a:avLst/>
          </a:prstGeom>
          <a:blipFill rotWithShape="1">
            <a:blip r:embed="rId8">
              <a:alphaModFix amt="66000"/>
            </a:blip>
            <a:tile algn="tl" flip="none" tx="0" sx="100000" ty="0" sy="100000"/>
          </a:blipFill>
          <a:ln>
            <a:noFill/>
          </a:ln>
          <a:effectLst>
            <a:outerShdw blurRad="50800" rotWithShape="0" algn="ctr">
              <a:srgbClr val="7F6000"/>
            </a:outerShdw>
          </a:effectLst>
        </p:spPr>
        <p:txBody>
          <a:bodyPr anchorCtr="1" anchor="t" bIns="45700" lIns="91425" spcFirstLastPara="1" rIns="91425" wrap="square" tIns="45700">
            <a:spAutoFit/>
          </a:bodyPr>
          <a:lstStyle/>
          <a:p>
            <a:pPr indent="0" lvl="0" marL="0" marR="0" rtl="0" algn="l">
              <a:spcBef>
                <a:spcPts val="0"/>
              </a:spcBef>
              <a:spcAft>
                <a:spcPts val="0"/>
              </a:spcAft>
              <a:buNone/>
            </a:pPr>
            <a:r>
              <a:rPr lang="en-US" sz="4000">
                <a:solidFill>
                  <a:schemeClr val="lt2"/>
                </a:solidFill>
                <a:latin typeface="Impact"/>
                <a:ea typeface="Impact"/>
                <a:cs typeface="Impact"/>
                <a:sym typeface="Impact"/>
              </a:rPr>
              <a:t>The Dark Ages</a:t>
            </a:r>
            <a:endParaRPr/>
          </a:p>
        </p:txBody>
      </p:sp>
      <p:pic>
        <p:nvPicPr>
          <p:cNvPr id="967" name="Google Shape;967;p76"/>
          <p:cNvPicPr preferRelativeResize="0"/>
          <p:nvPr/>
        </p:nvPicPr>
        <p:blipFill rotWithShape="1">
          <a:blip r:embed="rId9">
            <a:alphaModFix/>
          </a:blip>
          <a:srcRect b="0" l="0" r="0" t="0"/>
          <a:stretch/>
        </p:blipFill>
        <p:spPr>
          <a:xfrm>
            <a:off x="10367627" y="1247090"/>
            <a:ext cx="722543" cy="874656"/>
          </a:xfrm>
          <a:prstGeom prst="rect">
            <a:avLst/>
          </a:prstGeom>
          <a:noFill/>
          <a:ln>
            <a:noFill/>
          </a:ln>
        </p:spPr>
      </p:pic>
      <p:sp>
        <p:nvSpPr>
          <p:cNvPr id="968" name="Google Shape;968;p76"/>
          <p:cNvSpPr/>
          <p:nvPr/>
        </p:nvSpPr>
        <p:spPr>
          <a:xfrm>
            <a:off x="7512148" y="4274676"/>
            <a:ext cx="4149969" cy="1730326"/>
          </a:xfrm>
          <a:prstGeom prst="wedgeRoundRectCallout">
            <a:avLst>
              <a:gd fmla="val 5608" name="adj1"/>
              <a:gd fmla="val -82215" name="adj2"/>
              <a:gd fmla="val 16667" name="adj3"/>
            </a:avLst>
          </a:prstGeom>
          <a:solidFill>
            <a:srgbClr val="865C3B"/>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Libre Franklin Medium"/>
                <a:ea typeface="Libre Franklin Medium"/>
                <a:cs typeface="Libre Franklin Medium"/>
                <a:sym typeface="Libre Franklin Medium"/>
              </a:rPr>
              <a:t>Lies and superstitions were taught instead of the truths revealed in Scripture.</a:t>
            </a:r>
            <a:endParaRPr sz="2400">
              <a:solidFill>
                <a:schemeClr val="lt1"/>
              </a:solidFill>
              <a:latin typeface="Calibri"/>
              <a:ea typeface="Calibri"/>
              <a:cs typeface="Calibri"/>
              <a:sym typeface="Calibri"/>
            </a:endParaRPr>
          </a:p>
        </p:txBody>
      </p:sp>
      <p:sp>
        <p:nvSpPr>
          <p:cNvPr id="969" name="Google Shape;969;p76"/>
          <p:cNvSpPr txBox="1"/>
          <p:nvPr/>
        </p:nvSpPr>
        <p:spPr>
          <a:xfrm>
            <a:off x="10957564" y="6178825"/>
            <a:ext cx="8721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10"/>
              </a:rPr>
              <a:t>[38]</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968"/>
                                        </p:tgtEl>
                                        <p:attrNameLst>
                                          <p:attrName>style.visibility</p:attrName>
                                        </p:attrNameLst>
                                      </p:cBhvr>
                                      <p:to>
                                        <p:strVal val="visible"/>
                                      </p:to>
                                    </p:set>
                                    <p:animEffect filter="fade" transition="in">
                                      <p:cBhvr>
                                        <p:cTn dur="1000"/>
                                        <p:tgtEl>
                                          <p:spTgt spid="9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64"/>
                                        </p:tgtEl>
                                      </p:cBhvr>
                                    </p:animEffect>
                                    <p:set>
                                      <p:cBhvr>
                                        <p:cTn dur="1" fill="hold">
                                          <p:stCondLst>
                                            <p:cond delay="1000"/>
                                          </p:stCondLst>
                                        </p:cTn>
                                        <p:tgtEl>
                                          <p:spTgt spid="9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7"/>
          <p:cNvSpPr/>
          <p:nvPr/>
        </p:nvSpPr>
        <p:spPr>
          <a:xfrm>
            <a:off x="534572" y="128571"/>
            <a:ext cx="5029930" cy="6740307"/>
          </a:xfrm>
          <a:prstGeom prst="rect">
            <a:avLst/>
          </a:prstGeom>
          <a:blipFill rotWithShape="1">
            <a:blip r:embed="rId3">
              <a:alphaModFix/>
            </a:blip>
            <a:tile algn="tl" flip="none" tx="0" sx="100000" ty="0" sy="100000"/>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People were falsely taught that after death they would spend thousands of years in between heaven and earth, in a place called purgatory. Here they would work off the sins they committed in their lifetimes, unless a Roman Catholic priest granted  them forgiveness.</a:t>
            </a:r>
            <a:endParaRPr/>
          </a:p>
        </p:txBody>
      </p:sp>
      <p:pic>
        <p:nvPicPr>
          <p:cNvPr id="976" name="Google Shape;976;p77"/>
          <p:cNvPicPr preferRelativeResize="0"/>
          <p:nvPr/>
        </p:nvPicPr>
        <p:blipFill rotWithShape="1">
          <a:blip r:embed="rId4">
            <a:alphaModFix/>
          </a:blip>
          <a:srcRect b="0" l="0" r="0" t="0"/>
          <a:stretch/>
        </p:blipFill>
        <p:spPr>
          <a:xfrm>
            <a:off x="5986534" y="814978"/>
            <a:ext cx="4718979" cy="5367494"/>
          </a:xfrm>
          <a:prstGeom prst="rect">
            <a:avLst/>
          </a:prstGeom>
          <a:noFill/>
          <a:ln>
            <a:noFill/>
          </a:ln>
        </p:spPr>
      </p:pic>
      <p:sp>
        <p:nvSpPr>
          <p:cNvPr id="977" name="Google Shape;977;p77"/>
          <p:cNvSpPr txBox="1"/>
          <p:nvPr/>
        </p:nvSpPr>
        <p:spPr>
          <a:xfrm>
            <a:off x="11127545" y="5866228"/>
            <a:ext cx="6049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[39]</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78"/>
          <p:cNvPicPr preferRelativeResize="0"/>
          <p:nvPr/>
        </p:nvPicPr>
        <p:blipFill rotWithShape="1">
          <a:blip r:embed="rId3">
            <a:alphaModFix/>
          </a:blip>
          <a:srcRect b="0" l="0" r="0" t="0"/>
          <a:stretch/>
        </p:blipFill>
        <p:spPr>
          <a:xfrm>
            <a:off x="0" y="0"/>
            <a:ext cx="9111062" cy="6906185"/>
          </a:xfrm>
          <a:prstGeom prst="rect">
            <a:avLst/>
          </a:prstGeom>
          <a:solidFill>
            <a:srgbClr val="D5DBD7"/>
          </a:solidFill>
          <a:ln>
            <a:noFill/>
          </a:ln>
        </p:spPr>
      </p:pic>
      <p:sp>
        <p:nvSpPr>
          <p:cNvPr id="983" name="Google Shape;983;p78"/>
          <p:cNvSpPr txBox="1"/>
          <p:nvPr/>
        </p:nvSpPr>
        <p:spPr>
          <a:xfrm>
            <a:off x="7357403" y="0"/>
            <a:ext cx="4834597" cy="6555641"/>
          </a:xfrm>
          <a:prstGeom prst="rect">
            <a:avLst/>
          </a:prstGeom>
          <a:blipFill rotWithShape="1">
            <a:blip r:embed="rId4">
              <a:alphaModFix/>
            </a:blip>
            <a:tile algn="tl" flip="none" tx="0" sx="100000" ty="0" sy="100000"/>
          </a:blip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chemeClr val="lt1"/>
                </a:solidFill>
                <a:latin typeface="Calibri"/>
                <a:ea typeface="Calibri"/>
                <a:cs typeface="Calibri"/>
                <a:sym typeface="Calibri"/>
              </a:rPr>
              <a:t>Peasants worked their whole lives on building the town cathedral with hand tools and stone. Each town wanted the biggest and best cathedral.  If a builder died by falling off the scaffolding he was promised he could skip purgatory and go straight to heaven.  Church members who gave money for the cathedral were promised shorter days or years of purgatory. </a:t>
            </a:r>
            <a:endParaRPr/>
          </a:p>
        </p:txBody>
      </p:sp>
      <p:sp>
        <p:nvSpPr>
          <p:cNvPr id="984" name="Google Shape;984;p78"/>
          <p:cNvSpPr txBox="1"/>
          <p:nvPr/>
        </p:nvSpPr>
        <p:spPr>
          <a:xfrm>
            <a:off x="10109925" y="6546247"/>
            <a:ext cx="10832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5"/>
              </a:rPr>
              <a:t>[40]</a:t>
            </a:r>
            <a:endParaRPr sz="1800">
              <a:solidFill>
                <a:schemeClr val="dk1"/>
              </a:solidFill>
              <a:latin typeface="Calibri"/>
              <a:ea typeface="Calibri"/>
              <a:cs typeface="Calibri"/>
              <a:sym typeface="Calibri"/>
            </a:endParaRPr>
          </a:p>
        </p:txBody>
      </p:sp>
      <p:sp>
        <p:nvSpPr>
          <p:cNvPr id="985" name="Google Shape;985;p78"/>
          <p:cNvSpPr txBox="1"/>
          <p:nvPr/>
        </p:nvSpPr>
        <p:spPr>
          <a:xfrm>
            <a:off x="3136368" y="885371"/>
            <a:ext cx="3338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rPr>
              <a:t>Domkirche St. Peter und Maria</a:t>
            </a: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pic>
        <p:nvPicPr>
          <p:cNvPr id="990" name="Google Shape;990;p79"/>
          <p:cNvPicPr preferRelativeResize="0"/>
          <p:nvPr/>
        </p:nvPicPr>
        <p:blipFill rotWithShape="1">
          <a:blip r:embed="rId3">
            <a:alphaModFix/>
          </a:blip>
          <a:srcRect b="0" l="0" r="0" t="0"/>
          <a:stretch/>
        </p:blipFill>
        <p:spPr>
          <a:xfrm>
            <a:off x="6260121" y="633047"/>
            <a:ext cx="5506329" cy="5506329"/>
          </a:xfrm>
          <a:prstGeom prst="rect">
            <a:avLst/>
          </a:prstGeom>
          <a:noFill/>
          <a:ln>
            <a:noFill/>
          </a:ln>
        </p:spPr>
      </p:pic>
      <p:sp>
        <p:nvSpPr>
          <p:cNvPr id="991" name="Google Shape;991;p79"/>
          <p:cNvSpPr txBox="1"/>
          <p:nvPr/>
        </p:nvSpPr>
        <p:spPr>
          <a:xfrm>
            <a:off x="661182" y="759655"/>
            <a:ext cx="4994030" cy="52014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The </a:t>
            </a:r>
            <a:r>
              <a:rPr b="1" lang="en-US" sz="3600">
                <a:solidFill>
                  <a:srgbClr val="2E75B5"/>
                </a:solidFill>
                <a:latin typeface="Calibri"/>
                <a:ea typeface="Calibri"/>
                <a:cs typeface="Calibri"/>
                <a:sym typeface="Calibri"/>
              </a:rPr>
              <a:t>Latin</a:t>
            </a:r>
            <a:r>
              <a:rPr lang="en-US" sz="3600">
                <a:solidFill>
                  <a:schemeClr val="dk1"/>
                </a:solidFill>
                <a:latin typeface="Calibri"/>
                <a:ea typeface="Calibri"/>
                <a:cs typeface="Calibri"/>
                <a:sym typeface="Calibri"/>
              </a:rPr>
              <a:t> Bible was the only Bible believers had during the Middle Ages.</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4000">
                <a:solidFill>
                  <a:schemeClr val="dk1"/>
                </a:solidFill>
                <a:latin typeface="Calibri"/>
                <a:ea typeface="Calibri"/>
                <a:cs typeface="Calibri"/>
                <a:sym typeface="Calibri"/>
              </a:rPr>
              <a:t>But the people could not read it.</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Only the church priests could read </a:t>
            </a:r>
            <a:r>
              <a:rPr b="1" lang="en-US" sz="3600">
                <a:solidFill>
                  <a:srgbClr val="2E75B5"/>
                </a:solidFill>
                <a:latin typeface="Calibri"/>
                <a:ea typeface="Calibri"/>
                <a:cs typeface="Calibri"/>
                <a:sym typeface="Calibri"/>
              </a:rPr>
              <a:t>Latin</a:t>
            </a:r>
            <a:r>
              <a:rPr b="1" lang="en-US" sz="3600">
                <a:solidFill>
                  <a:schemeClr val="dk1"/>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0"/>
                                        <p:tgtEl>
                                          <p:spTgt spid="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0"/>
          <p:cNvSpPr/>
          <p:nvPr/>
        </p:nvSpPr>
        <p:spPr>
          <a:xfrm>
            <a:off x="1828801" y="506437"/>
            <a:ext cx="3727938" cy="57861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So the priests told the people what the Bible supposedly said.  They taught wrongly that Jesus was a fierce and angry judge.  They taught the people to ask Mary to beg Jesus for forgiveness of their sins.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oday is definitely a Very Good Day to Pray the Rosary! What better ..." id="998" name="Google Shape;998;p80"/>
          <p:cNvPicPr preferRelativeResize="0"/>
          <p:nvPr/>
        </p:nvPicPr>
        <p:blipFill rotWithShape="1">
          <a:blip r:embed="rId3">
            <a:alphaModFix/>
          </a:blip>
          <a:srcRect b="0" l="0" r="0" t="0"/>
          <a:stretch/>
        </p:blipFill>
        <p:spPr>
          <a:xfrm>
            <a:off x="6329069" y="335141"/>
            <a:ext cx="4235768" cy="6022418"/>
          </a:xfrm>
          <a:prstGeom prst="rect">
            <a:avLst/>
          </a:prstGeom>
          <a:noFill/>
          <a:ln>
            <a:noFill/>
          </a:ln>
        </p:spPr>
      </p:pic>
      <p:sp>
        <p:nvSpPr>
          <p:cNvPr id="999" name="Google Shape;999;p80"/>
          <p:cNvSpPr txBox="1"/>
          <p:nvPr/>
        </p:nvSpPr>
        <p:spPr>
          <a:xfrm>
            <a:off x="11071274" y="5739618"/>
            <a:ext cx="6471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[42]</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81"/>
          <p:cNvSpPr/>
          <p:nvPr/>
        </p:nvSpPr>
        <p:spPr>
          <a:xfrm>
            <a:off x="647967" y="1134795"/>
            <a:ext cx="5171582" cy="48936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 While Luther studied, Pope Leo X spent all the church’s money on his pleasures. In order to raise </a:t>
            </a:r>
            <a:r>
              <a:rPr b="1" i="1" lang="en-US" sz="2400">
                <a:solidFill>
                  <a:schemeClr val="dk1"/>
                </a:solidFill>
                <a:latin typeface="Calibri"/>
                <a:ea typeface="Calibri"/>
                <a:cs typeface="Calibri"/>
                <a:sym typeface="Calibri"/>
              </a:rPr>
              <a:t>more</a:t>
            </a:r>
            <a:r>
              <a:rPr lang="en-US" sz="2400">
                <a:solidFill>
                  <a:schemeClr val="dk1"/>
                </a:solidFill>
                <a:latin typeface="Calibri"/>
                <a:ea typeface="Calibri"/>
                <a:cs typeface="Calibri"/>
                <a:sym typeface="Calibri"/>
              </a:rPr>
              <a:t> money he published a piece of paper called an </a:t>
            </a:r>
            <a:r>
              <a:rPr i="1" lang="en-US" sz="2400" u="sng">
                <a:solidFill>
                  <a:schemeClr val="dk1"/>
                </a:solidFill>
                <a:latin typeface="Calibri"/>
                <a:ea typeface="Calibri"/>
                <a:cs typeface="Calibri"/>
                <a:sym typeface="Calibri"/>
              </a:rPr>
              <a:t>indulgence</a:t>
            </a:r>
            <a:r>
              <a:rPr lang="en-US" sz="2400">
                <a:solidFill>
                  <a:schemeClr val="dk1"/>
                </a:solidFill>
                <a:latin typeface="Calibri"/>
                <a:ea typeface="Calibri"/>
                <a:cs typeface="Calibri"/>
                <a:sym typeface="Calibri"/>
              </a:rPr>
              <a:t>, claiming he needed money to complete the building of St. Peter’s Basilica in Rome. He paid priests to sell these pieces of paper to the people.  Each indulgence was a guarantee of time off from purgatory for themselves or their dead loved ones (even though there is nothing in the Bible about a place called purgatory!).</a:t>
            </a:r>
            <a:endParaRPr/>
          </a:p>
        </p:txBody>
      </p:sp>
      <p:pic>
        <p:nvPicPr>
          <p:cNvPr id="1005" name="Google Shape;1005;p81"/>
          <p:cNvPicPr preferRelativeResize="0"/>
          <p:nvPr/>
        </p:nvPicPr>
        <p:blipFill rotWithShape="1">
          <a:blip r:embed="rId3">
            <a:alphaModFix/>
          </a:blip>
          <a:srcRect b="0" l="0" r="0" t="0"/>
          <a:stretch/>
        </p:blipFill>
        <p:spPr>
          <a:xfrm>
            <a:off x="6539665" y="1134795"/>
            <a:ext cx="3810000" cy="4876800"/>
          </a:xfrm>
          <a:prstGeom prst="rect">
            <a:avLst/>
          </a:prstGeom>
          <a:noFill/>
          <a:ln>
            <a:noFill/>
          </a:ln>
        </p:spPr>
      </p:pic>
      <p:sp>
        <p:nvSpPr>
          <p:cNvPr id="1006" name="Google Shape;1006;p81"/>
          <p:cNvSpPr txBox="1"/>
          <p:nvPr/>
        </p:nvSpPr>
        <p:spPr>
          <a:xfrm>
            <a:off x="11071274" y="5880295"/>
            <a:ext cx="7033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[43]</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34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roman-empire-with europe.bmp" id="127" name="Google Shape;127;p19"/>
          <p:cNvPicPr preferRelativeResize="0"/>
          <p:nvPr/>
        </p:nvPicPr>
        <p:blipFill rotWithShape="1">
          <a:blip r:embed="rId3">
            <a:alphaModFix/>
          </a:blip>
          <a:srcRect b="0" l="0" r="0" t="0"/>
          <a:stretch/>
        </p:blipFill>
        <p:spPr>
          <a:xfrm>
            <a:off x="836762" y="2152771"/>
            <a:ext cx="10503598" cy="4618282"/>
          </a:xfrm>
          <a:prstGeom prst="rect">
            <a:avLst/>
          </a:prstGeom>
          <a:noFill/>
          <a:ln>
            <a:noFill/>
          </a:ln>
        </p:spPr>
      </p:pic>
      <p:sp>
        <p:nvSpPr>
          <p:cNvPr id="128" name="Google Shape;128;p19"/>
          <p:cNvSpPr txBox="1"/>
          <p:nvPr/>
        </p:nvSpPr>
        <p:spPr>
          <a:xfrm>
            <a:off x="309489" y="503889"/>
            <a:ext cx="116481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7030A0"/>
                </a:solidFill>
                <a:latin typeface="Calibri"/>
                <a:ea typeface="Calibri"/>
                <a:cs typeface="Calibri"/>
                <a:sym typeface="Calibri"/>
              </a:rPr>
              <a:t>Every world event in early Christian history happened around the Mediterranean Sea, the “Cradle of Western Civilization.”</a:t>
            </a:r>
            <a:endParaRPr/>
          </a:p>
        </p:txBody>
      </p:sp>
      <p:sp>
        <p:nvSpPr>
          <p:cNvPr id="129" name="Google Shape;129;p19"/>
          <p:cNvSpPr/>
          <p:nvPr/>
        </p:nvSpPr>
        <p:spPr>
          <a:xfrm>
            <a:off x="4861040" y="2185676"/>
            <a:ext cx="2452573" cy="2046599"/>
          </a:xfrm>
          <a:prstGeom prst="roundRect">
            <a:avLst>
              <a:gd fmla="val 16667" name="adj"/>
            </a:avLst>
          </a:prstGeom>
          <a:noFill/>
          <a:ln cap="flat" cmpd="sng" w="50800">
            <a:solidFill>
              <a:srgbClr val="8958B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19"/>
          <p:cNvSpPr/>
          <p:nvPr/>
        </p:nvSpPr>
        <p:spPr>
          <a:xfrm>
            <a:off x="3413731" y="3696817"/>
            <a:ext cx="2973639" cy="861115"/>
          </a:xfrm>
          <a:prstGeom prst="bentUpArrow">
            <a:avLst>
              <a:gd fmla="val 32803"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Mediterranean Sea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500"/>
                                        <p:tgtEl>
                                          <p:spTgt spid="1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82"/>
          <p:cNvSpPr txBox="1"/>
          <p:nvPr/>
        </p:nvSpPr>
        <p:spPr>
          <a:xfrm>
            <a:off x="253218" y="762603"/>
            <a:ext cx="10986867"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At a lavish Good Friday banquet in the Vatican in 1514, and in the company of "seven intimates," Leo made an announcement that the Church has since tried hard to invalidate. </a:t>
            </a: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r>
              <a:rPr lang="en-US" sz="3200">
                <a:solidFill>
                  <a:schemeClr val="dk1"/>
                </a:solidFill>
                <a:latin typeface="Calibri"/>
                <a:ea typeface="Calibri"/>
                <a:cs typeface="Calibri"/>
                <a:sym typeface="Calibri"/>
              </a:rPr>
              <a:t>Raising a chalice of wine into the air, Pope Leo toasted: </a:t>
            </a:r>
            <a:r>
              <a:rPr b="1" lang="en-US" sz="3200">
                <a:solidFill>
                  <a:schemeClr val="dk1"/>
                </a:solidFill>
                <a:latin typeface="Calibri"/>
                <a:ea typeface="Calibri"/>
                <a:cs typeface="Calibri"/>
                <a:sym typeface="Calibri"/>
              </a:rPr>
              <a:t>"How well we know what a profitable superstition this fable of Christ has been for us and our predecessors.“</a:t>
            </a:r>
            <a:endParaRPr/>
          </a:p>
          <a:p>
            <a:pPr indent="0" lvl="0" marL="0" marR="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(Annales Ecclesiastici, Caesar Baronius, Folio Antwerp, 1597, tome 14)</a:t>
            </a:r>
            <a:endParaRPr/>
          </a:p>
        </p:txBody>
      </p:sp>
      <p:sp>
        <p:nvSpPr>
          <p:cNvPr id="1012" name="Google Shape;1012;p82"/>
          <p:cNvSpPr txBox="1"/>
          <p:nvPr/>
        </p:nvSpPr>
        <p:spPr>
          <a:xfrm>
            <a:off x="10663311" y="5779361"/>
            <a:ext cx="7737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3"/>
              </a:rPr>
              <a:t>[44]</a:t>
            </a:r>
            <a:endParaRPr sz="1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83"/>
          <p:cNvSpPr txBox="1"/>
          <p:nvPr/>
        </p:nvSpPr>
        <p:spPr>
          <a:xfrm>
            <a:off x="970672" y="1368671"/>
            <a:ext cx="4178104"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In 1483, during the reign of Pope Leo,  Martin Luther was born in Germany to devout Christian parents. At age 23 he became a Roman Catholic priest; wanting to serve the Lord his whole life.</a:t>
            </a:r>
            <a:endParaRPr/>
          </a:p>
        </p:txBody>
      </p:sp>
      <p:pic>
        <p:nvPicPr>
          <p:cNvPr id="1018" name="Google Shape;1018;p83"/>
          <p:cNvPicPr preferRelativeResize="0"/>
          <p:nvPr/>
        </p:nvPicPr>
        <p:blipFill rotWithShape="1">
          <a:blip r:embed="rId3">
            <a:alphaModFix/>
          </a:blip>
          <a:srcRect b="0" l="0" r="0" t="0"/>
          <a:stretch/>
        </p:blipFill>
        <p:spPr>
          <a:xfrm>
            <a:off x="6372590" y="903346"/>
            <a:ext cx="3810000" cy="4962525"/>
          </a:xfrm>
          <a:prstGeom prst="rect">
            <a:avLst/>
          </a:prstGeom>
          <a:noFill/>
          <a:ln>
            <a:noFill/>
          </a:ln>
        </p:spPr>
      </p:pic>
      <p:sp>
        <p:nvSpPr>
          <p:cNvPr id="1019" name="Google Shape;1019;p83"/>
          <p:cNvSpPr txBox="1"/>
          <p:nvPr/>
        </p:nvSpPr>
        <p:spPr>
          <a:xfrm>
            <a:off x="6372590" y="6099027"/>
            <a:ext cx="3810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Luther enters the Cloister.</a:t>
            </a:r>
            <a:endParaRPr/>
          </a:p>
        </p:txBody>
      </p:sp>
      <p:sp>
        <p:nvSpPr>
          <p:cNvPr id="1020" name="Google Shape;1020;p83"/>
          <p:cNvSpPr txBox="1"/>
          <p:nvPr/>
        </p:nvSpPr>
        <p:spPr>
          <a:xfrm>
            <a:off x="10733649" y="5892986"/>
            <a:ext cx="6611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[45]</a:t>
            </a:r>
            <a:endParaRPr sz="18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84"/>
          <p:cNvSpPr txBox="1"/>
          <p:nvPr/>
        </p:nvSpPr>
        <p:spPr>
          <a:xfrm>
            <a:off x="844062" y="689317"/>
            <a:ext cx="4600135"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Luther spent three difficult years here, denying himself food, rest and comfort. As he tried to earn peace with God, he scrubbed cold stone floors, and wore rough clothing.</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But he did not find the peace from sin that he sought. Many people were guilt-ridden by the false teachings of the Roman church. </a:t>
            </a:r>
            <a:endParaRPr/>
          </a:p>
        </p:txBody>
      </p:sp>
      <p:pic>
        <p:nvPicPr>
          <p:cNvPr id="1026" name="Google Shape;1026;p84"/>
          <p:cNvPicPr preferRelativeResize="0"/>
          <p:nvPr/>
        </p:nvPicPr>
        <p:blipFill rotWithShape="1">
          <a:blip r:embed="rId3">
            <a:alphaModFix/>
          </a:blip>
          <a:srcRect b="0" l="0" r="0" t="0"/>
          <a:stretch/>
        </p:blipFill>
        <p:spPr>
          <a:xfrm>
            <a:off x="5718880" y="1288631"/>
            <a:ext cx="5790476" cy="4495238"/>
          </a:xfrm>
          <a:prstGeom prst="rect">
            <a:avLst/>
          </a:prstGeom>
          <a:noFill/>
          <a:ln>
            <a:noFill/>
          </a:ln>
        </p:spPr>
      </p:pic>
      <p:sp>
        <p:nvSpPr>
          <p:cNvPr id="1027" name="Google Shape;1027;p84"/>
          <p:cNvSpPr txBox="1"/>
          <p:nvPr/>
        </p:nvSpPr>
        <p:spPr>
          <a:xfrm>
            <a:off x="11169748" y="6246055"/>
            <a:ext cx="576775" cy="3657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[46]</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85"/>
          <p:cNvSpPr txBox="1"/>
          <p:nvPr/>
        </p:nvSpPr>
        <p:spPr>
          <a:xfrm>
            <a:off x="798413" y="436098"/>
            <a:ext cx="1087432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He spent three years studying God’s Word in a </a:t>
            </a:r>
            <a:r>
              <a:rPr lang="en-US" sz="2400">
                <a:solidFill>
                  <a:srgbClr val="C00000"/>
                </a:solidFill>
                <a:latin typeface="Calibri"/>
                <a:ea typeface="Calibri"/>
                <a:cs typeface="Calibri"/>
                <a:sym typeface="Calibri"/>
              </a:rPr>
              <a:t>Latin</a:t>
            </a:r>
            <a:r>
              <a:rPr lang="en-US" sz="2400">
                <a:solidFill>
                  <a:schemeClr val="dk1"/>
                </a:solidFill>
                <a:latin typeface="Calibri"/>
                <a:ea typeface="Calibri"/>
                <a:cs typeface="Calibri"/>
                <a:sym typeface="Calibri"/>
              </a:rPr>
              <a:t> Bible translation because there was no </a:t>
            </a:r>
            <a:r>
              <a:rPr lang="en-US" sz="2400">
                <a:solidFill>
                  <a:srgbClr val="C00000"/>
                </a:solidFill>
                <a:latin typeface="Calibri"/>
                <a:ea typeface="Calibri"/>
                <a:cs typeface="Calibri"/>
                <a:sym typeface="Calibri"/>
              </a:rPr>
              <a:t>German</a:t>
            </a:r>
            <a:r>
              <a:rPr lang="en-US" sz="2400">
                <a:solidFill>
                  <a:schemeClr val="dk1"/>
                </a:solidFill>
                <a:latin typeface="Calibri"/>
                <a:ea typeface="Calibri"/>
                <a:cs typeface="Calibri"/>
                <a:sym typeface="Calibri"/>
              </a:rPr>
              <a:t> Bible translation. He learned both </a:t>
            </a:r>
            <a:r>
              <a:rPr lang="en-US" sz="2400">
                <a:solidFill>
                  <a:srgbClr val="C00000"/>
                </a:solidFill>
                <a:latin typeface="Calibri"/>
                <a:ea typeface="Calibri"/>
                <a:cs typeface="Calibri"/>
                <a:sym typeface="Calibri"/>
              </a:rPr>
              <a:t>Greek</a:t>
            </a:r>
            <a:r>
              <a:rPr lang="en-US" sz="2400">
                <a:solidFill>
                  <a:srgbClr val="7F6000"/>
                </a:solidFill>
                <a:latin typeface="Calibri"/>
                <a:ea typeface="Calibri"/>
                <a:cs typeface="Calibri"/>
                <a:sym typeface="Calibri"/>
              </a:rPr>
              <a:t> </a:t>
            </a:r>
            <a:r>
              <a:rPr lang="en-US" sz="2400">
                <a:solidFill>
                  <a:schemeClr val="dk1"/>
                </a:solidFill>
                <a:latin typeface="Calibri"/>
                <a:ea typeface="Calibri"/>
                <a:cs typeface="Calibri"/>
                <a:sym typeface="Calibri"/>
              </a:rPr>
              <a:t>and </a:t>
            </a:r>
            <a:r>
              <a:rPr lang="en-US" sz="2400">
                <a:solidFill>
                  <a:srgbClr val="C00000"/>
                </a:solidFill>
                <a:latin typeface="Calibri"/>
                <a:ea typeface="Calibri"/>
                <a:cs typeface="Calibri"/>
                <a:sym typeface="Calibri"/>
              </a:rPr>
              <a:t>Hebrew</a:t>
            </a:r>
            <a:r>
              <a:rPr lang="en-US" sz="2400">
                <a:solidFill>
                  <a:schemeClr val="dk1"/>
                </a:solidFill>
                <a:latin typeface="Calibri"/>
                <a:ea typeface="Calibri"/>
                <a:cs typeface="Calibri"/>
                <a:sym typeface="Calibri"/>
              </a:rPr>
              <a:t> , the original languages of the Old and New Testaments respectively.  The bishop who was his master knew that Luther would one day be an important Bible teacher.</a:t>
            </a:r>
            <a:endParaRPr/>
          </a:p>
        </p:txBody>
      </p:sp>
      <p:pic>
        <p:nvPicPr>
          <p:cNvPr id="1033" name="Google Shape;1033;p85"/>
          <p:cNvPicPr preferRelativeResize="0"/>
          <p:nvPr/>
        </p:nvPicPr>
        <p:blipFill rotWithShape="1">
          <a:blip r:embed="rId3">
            <a:alphaModFix/>
          </a:blip>
          <a:srcRect b="0" l="0" r="0" t="0"/>
          <a:stretch/>
        </p:blipFill>
        <p:spPr>
          <a:xfrm>
            <a:off x="2720851" y="2005758"/>
            <a:ext cx="3514725" cy="4505325"/>
          </a:xfrm>
          <a:prstGeom prst="rect">
            <a:avLst/>
          </a:prstGeom>
          <a:noFill/>
          <a:ln>
            <a:noFill/>
          </a:ln>
        </p:spPr>
      </p:pic>
      <p:sp>
        <p:nvSpPr>
          <p:cNvPr id="1034" name="Google Shape;1034;p85"/>
          <p:cNvSpPr txBox="1"/>
          <p:nvPr/>
        </p:nvSpPr>
        <p:spPr>
          <a:xfrm>
            <a:off x="6438386" y="3925760"/>
            <a:ext cx="4548920"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chemeClr val="dk1"/>
                </a:solidFill>
                <a:latin typeface="Calibri"/>
                <a:ea typeface="Calibri"/>
                <a:cs typeface="Calibri"/>
                <a:sym typeface="Calibri"/>
              </a:rPr>
              <a:t>Luther became captive to the Word of God.</a:t>
            </a:r>
            <a:endParaRPr/>
          </a:p>
        </p:txBody>
      </p:sp>
      <p:sp>
        <p:nvSpPr>
          <p:cNvPr id="1035" name="Google Shape;1035;p85"/>
          <p:cNvSpPr txBox="1"/>
          <p:nvPr/>
        </p:nvSpPr>
        <p:spPr>
          <a:xfrm>
            <a:off x="11011997" y="6020972"/>
            <a:ext cx="6752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[47]</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1000"/>
                                        <p:tgtEl>
                                          <p:spTgt spid="10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86"/>
          <p:cNvSpPr txBox="1"/>
          <p:nvPr/>
        </p:nvSpPr>
        <p:spPr>
          <a:xfrm>
            <a:off x="647114" y="2192992"/>
            <a:ext cx="5767800" cy="4556100"/>
          </a:xfrm>
          <a:prstGeom prst="rect">
            <a:avLst/>
          </a:prstGeom>
          <a:gradFill>
            <a:gsLst>
              <a:gs pos="0">
                <a:srgbClr val="F6F9FC"/>
              </a:gs>
              <a:gs pos="11000">
                <a:srgbClr val="F6F9FC"/>
              </a:gs>
              <a:gs pos="42500">
                <a:srgbClr val="D6E6F5"/>
              </a:gs>
              <a:gs pos="58250">
                <a:srgbClr val="C6DCF1"/>
              </a:gs>
              <a:gs pos="66125">
                <a:srgbClr val="BED7EF"/>
              </a:gs>
              <a:gs pos="70062">
                <a:srgbClr val="BAD5EE"/>
              </a:gs>
              <a:gs pos="72031">
                <a:srgbClr val="B8D4ED"/>
              </a:gs>
              <a:gs pos="73015">
                <a:srgbClr val="B7D3ED"/>
              </a:gs>
              <a:gs pos="74000">
                <a:srgbClr val="B3D1EC"/>
              </a:gs>
              <a:gs pos="83000">
                <a:srgbClr val="B3D1EC"/>
              </a:gs>
              <a:gs pos="100000">
                <a:srgbClr val="CCE0F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Calibri"/>
                <a:ea typeface="Calibri"/>
                <a:cs typeface="Calibri"/>
                <a:sym typeface="Calibri"/>
              </a:rPr>
              <a:t>Romans 1:16-17 </a:t>
            </a:r>
            <a:r>
              <a:rPr lang="en-US" sz="2900">
                <a:solidFill>
                  <a:schemeClr val="dk1"/>
                </a:solidFill>
                <a:latin typeface="Arial"/>
                <a:ea typeface="Arial"/>
                <a:cs typeface="Arial"/>
                <a:sym typeface="Arial"/>
              </a:rPr>
              <a:t>For I am not ashamed of the gospel, for it is the power of God for salvation to everyone who believes, to the Jew first and also to the Greek. For in it the righteousness of God is revealed from faith to faith; as it is written, "BUT THE RIGHTEOUS man SHALL LIVE BY FAITH."</a:t>
            </a:r>
            <a:endParaRPr sz="1100"/>
          </a:p>
        </p:txBody>
      </p:sp>
      <p:sp>
        <p:nvSpPr>
          <p:cNvPr id="1041" name="Google Shape;1041;p86"/>
          <p:cNvSpPr txBox="1"/>
          <p:nvPr/>
        </p:nvSpPr>
        <p:spPr>
          <a:xfrm>
            <a:off x="239151" y="617958"/>
            <a:ext cx="11202956"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600">
                <a:solidFill>
                  <a:schemeClr val="dk1"/>
                </a:solidFill>
                <a:latin typeface="Calibri"/>
                <a:ea typeface="Calibri"/>
                <a:cs typeface="Calibri"/>
                <a:sym typeface="Calibri"/>
              </a:rPr>
              <a:t>Luther writes that finding these words in Scripture was his most important breakthrough. The Gospel changed his conscience from being fearful to joyful.</a:t>
            </a:r>
            <a:endParaRPr/>
          </a:p>
        </p:txBody>
      </p:sp>
      <p:pic>
        <p:nvPicPr>
          <p:cNvPr id="1042" name="Google Shape;1042;p86"/>
          <p:cNvPicPr preferRelativeResize="0"/>
          <p:nvPr/>
        </p:nvPicPr>
        <p:blipFill rotWithShape="1">
          <a:blip r:embed="rId3">
            <a:alphaModFix/>
          </a:blip>
          <a:srcRect b="0" l="0" r="0" t="0"/>
          <a:stretch/>
        </p:blipFill>
        <p:spPr>
          <a:xfrm>
            <a:off x="7568418" y="2082833"/>
            <a:ext cx="3707099" cy="4776862"/>
          </a:xfrm>
          <a:prstGeom prst="rect">
            <a:avLst/>
          </a:prstGeom>
          <a:noFill/>
          <a:ln>
            <a:noFill/>
          </a:ln>
        </p:spPr>
      </p:pic>
      <p:sp>
        <p:nvSpPr>
          <p:cNvPr id="1043" name="Google Shape;1043;p86"/>
          <p:cNvSpPr txBox="1"/>
          <p:nvPr/>
        </p:nvSpPr>
        <p:spPr>
          <a:xfrm>
            <a:off x="11442107" y="6105378"/>
            <a:ext cx="5857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[48]</a:t>
            </a: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87"/>
          <p:cNvSpPr txBox="1"/>
          <p:nvPr/>
        </p:nvSpPr>
        <p:spPr>
          <a:xfrm>
            <a:off x="576777" y="666278"/>
            <a:ext cx="10803900" cy="535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400">
                <a:solidFill>
                  <a:schemeClr val="dk1"/>
                </a:solidFill>
                <a:latin typeface="Calibri"/>
                <a:ea typeface="Calibri"/>
                <a:cs typeface="Calibri"/>
                <a:sym typeface="Calibri"/>
              </a:rPr>
              <a:t>This discovery shocked Luther’s soul. </a:t>
            </a:r>
            <a:endParaRPr sz="1200"/>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For hundreds of years the Roman church had been teaching that God would judge believers </a:t>
            </a:r>
            <a:r>
              <a:rPr b="1" lang="en-US" sz="2400">
                <a:solidFill>
                  <a:schemeClr val="dk1"/>
                </a:solidFill>
                <a:latin typeface="Calibri"/>
                <a:ea typeface="Calibri"/>
                <a:cs typeface="Calibri"/>
                <a:sym typeface="Calibri"/>
              </a:rPr>
              <a:t>on the basis of their obedience to the pope’s church law</a:t>
            </a:r>
            <a:r>
              <a:rPr lang="en-US" sz="2400">
                <a:solidFill>
                  <a:schemeClr val="dk1"/>
                </a:solidFill>
                <a:latin typeface="Calibri"/>
                <a:ea typeface="Calibri"/>
                <a:cs typeface="Calibri"/>
                <a:sym typeface="Calibri"/>
              </a:rPr>
              <a:t>. Souls would go to heaven, purgatory or hell, depending, supposedly, on what they did or didn’t do. </a:t>
            </a:r>
            <a:endParaRPr sz="1200"/>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Remember, no one could look this up in the Bible. The schools did not teach the Gospel. The teachers, priests and monks did not read the Bible.  Luther and everyone else went from grade school through University without ever studying God’s Word.</a:t>
            </a:r>
            <a:endParaRPr sz="1200"/>
          </a:p>
          <a:p>
            <a:pPr indent="0" lvl="0" marL="0" marR="0" rtl="0" algn="l">
              <a:spcBef>
                <a:spcPts val="0"/>
              </a:spcBef>
              <a:spcAft>
                <a:spcPts val="0"/>
              </a:spcAft>
              <a:buNone/>
            </a:pPr>
            <a:r>
              <a:t/>
            </a:r>
            <a:endParaRPr sz="2400">
              <a:solidFill>
                <a:srgbClr val="BFBFBF"/>
              </a:solidFill>
              <a:latin typeface="Calibri"/>
              <a:ea typeface="Calibri"/>
              <a:cs typeface="Calibri"/>
              <a:sym typeface="Calibri"/>
            </a:endParaRPr>
          </a:p>
          <a:p>
            <a:pPr indent="0" lvl="0" marL="0" marR="0" rtl="0" algn="l">
              <a:spcBef>
                <a:spcPts val="0"/>
              </a:spcBef>
              <a:spcAft>
                <a:spcPts val="0"/>
              </a:spcAft>
              <a:buNone/>
            </a:pPr>
            <a:r>
              <a:rPr lang="en-US" sz="4600">
                <a:solidFill>
                  <a:srgbClr val="002060"/>
                </a:solidFill>
                <a:latin typeface="Arial"/>
                <a:ea typeface="Arial"/>
                <a:cs typeface="Arial"/>
                <a:sym typeface="Arial"/>
              </a:rPr>
              <a:t>"BUT THE RIGHTEOUS man SHALL LIVE BY FAITH."</a:t>
            </a:r>
            <a:endParaRPr sz="12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88"/>
          <p:cNvSpPr txBox="1"/>
          <p:nvPr/>
        </p:nvSpPr>
        <p:spPr>
          <a:xfrm>
            <a:off x="403649" y="188983"/>
            <a:ext cx="3223972" cy="65556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This is a painting of what medieval believers’ imaginations saw. Stefan </a:t>
            </a:r>
            <a:r>
              <a:rPr lang="en-US" sz="2600">
                <a:solidFill>
                  <a:schemeClr val="dk1"/>
                </a:solidFill>
                <a:latin typeface="Calibri"/>
                <a:ea typeface="Calibri"/>
                <a:cs typeface="Calibri"/>
                <a:sym typeface="Calibri"/>
              </a:rPr>
              <a:t>Lochner</a:t>
            </a:r>
            <a:r>
              <a:rPr lang="en-US" sz="2800">
                <a:solidFill>
                  <a:schemeClr val="dk1"/>
                </a:solidFill>
                <a:latin typeface="Calibri"/>
                <a:ea typeface="Calibri"/>
                <a:cs typeface="Calibri"/>
                <a:sym typeface="Calibri"/>
              </a:rPr>
              <a:t>, in A.D. 1435, painted this picture to show </a:t>
            </a:r>
            <a:r>
              <a:rPr lang="en-US" sz="2800" u="sng">
                <a:solidFill>
                  <a:schemeClr val="dk1"/>
                </a:solidFill>
                <a:latin typeface="Calibri"/>
                <a:ea typeface="Calibri"/>
                <a:cs typeface="Calibri"/>
                <a:sym typeface="Calibri"/>
              </a:rPr>
              <a:t>God the Judge</a:t>
            </a:r>
            <a:r>
              <a:rPr lang="en-US" sz="2800">
                <a:solidFill>
                  <a:schemeClr val="dk1"/>
                </a:solidFill>
                <a:latin typeface="Calibri"/>
                <a:ea typeface="Calibri"/>
                <a:cs typeface="Calibri"/>
                <a:sym typeface="Calibri"/>
              </a:rPr>
              <a:t>. It showed that those who followed the pope were allowed into the doors of heaven. Those who did not were carried to purgatory or hell.</a:t>
            </a:r>
            <a:endParaRPr sz="1800">
              <a:solidFill>
                <a:schemeClr val="dk1"/>
              </a:solidFill>
              <a:latin typeface="Calibri"/>
              <a:ea typeface="Calibri"/>
              <a:cs typeface="Calibri"/>
              <a:sym typeface="Calibri"/>
            </a:endParaRPr>
          </a:p>
        </p:txBody>
      </p:sp>
      <p:pic>
        <p:nvPicPr>
          <p:cNvPr id="1055" name="Google Shape;1055;p88"/>
          <p:cNvPicPr preferRelativeResize="0"/>
          <p:nvPr/>
        </p:nvPicPr>
        <p:blipFill rotWithShape="1">
          <a:blip r:embed="rId3">
            <a:alphaModFix/>
          </a:blip>
          <a:srcRect b="0" l="0" r="0" t="0"/>
          <a:stretch/>
        </p:blipFill>
        <p:spPr>
          <a:xfrm>
            <a:off x="3627621" y="349323"/>
            <a:ext cx="8580218" cy="6234959"/>
          </a:xfrm>
          <a:prstGeom prst="rect">
            <a:avLst/>
          </a:prstGeom>
          <a:noFill/>
          <a:ln>
            <a:noFill/>
          </a:ln>
        </p:spPr>
      </p:pic>
      <p:sp>
        <p:nvSpPr>
          <p:cNvPr id="1056" name="Google Shape;1056;p88"/>
          <p:cNvSpPr txBox="1"/>
          <p:nvPr/>
        </p:nvSpPr>
        <p:spPr>
          <a:xfrm>
            <a:off x="10832123" y="6006905"/>
            <a:ext cx="6752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[49]</a:t>
            </a:r>
            <a:endParaRPr sz="1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89"/>
          <p:cNvSpPr txBox="1"/>
          <p:nvPr/>
        </p:nvSpPr>
        <p:spPr>
          <a:xfrm>
            <a:off x="1272209" y="1046922"/>
            <a:ext cx="9236765" cy="14577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2" name="Google Shape;1062;p89"/>
          <p:cNvSpPr/>
          <p:nvPr/>
        </p:nvSpPr>
        <p:spPr>
          <a:xfrm>
            <a:off x="662609" y="2229332"/>
            <a:ext cx="10611827" cy="3293209"/>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Calibri"/>
              <a:buNone/>
            </a:pPr>
            <a:r>
              <a:rPr b="0" i="0" lang="en-US" sz="2600" u="none" cap="none" strike="noStrike">
                <a:solidFill>
                  <a:srgbClr val="000000"/>
                </a:solidFill>
                <a:latin typeface="Calibri"/>
                <a:ea typeface="Calibri"/>
                <a:cs typeface="Calibri"/>
                <a:sym typeface="Calibri"/>
              </a:rPr>
              <a:t>Luther says, “All at once I felt that I had been born again and entered into paradise itself through open gates.</a:t>
            </a:r>
            <a:endParaRPr/>
          </a:p>
          <a:p>
            <a:pPr indent="0" lvl="0" marL="0" marR="0" rtl="0" algn="l">
              <a:lnSpc>
                <a:spcPct val="100000"/>
              </a:lnSpc>
              <a:spcBef>
                <a:spcPts val="0"/>
              </a:spcBef>
              <a:spcAft>
                <a:spcPts val="0"/>
              </a:spcAft>
              <a:buClr>
                <a:schemeClr val="dk1"/>
              </a:buClr>
              <a:buSzPts val="2600"/>
              <a:buFont typeface="Calibri"/>
              <a:buNone/>
            </a:pPr>
            <a:r>
              <a:t/>
            </a:r>
            <a:endParaRPr sz="26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600"/>
              <a:buFont typeface="Calibri"/>
              <a:buNone/>
            </a:pPr>
            <a:r>
              <a:rPr b="0" i="0" lang="en-US" sz="2600" u="none" cap="none" strike="noStrike">
                <a:solidFill>
                  <a:srgbClr val="000000"/>
                </a:solidFill>
                <a:latin typeface="Calibri"/>
                <a:ea typeface="Calibri"/>
                <a:cs typeface="Calibri"/>
                <a:sym typeface="Calibri"/>
              </a:rPr>
              <a:t>Immediately I saw the whole of Scripture in a different light.</a:t>
            </a:r>
            <a:endParaRPr/>
          </a:p>
          <a:p>
            <a:pPr indent="0" lvl="0" marL="0" marR="0" rtl="0" algn="l">
              <a:lnSpc>
                <a:spcPct val="100000"/>
              </a:lnSpc>
              <a:spcBef>
                <a:spcPts val="0"/>
              </a:spcBef>
              <a:spcAft>
                <a:spcPts val="0"/>
              </a:spcAft>
              <a:buClr>
                <a:schemeClr val="dk1"/>
              </a:buClr>
              <a:buSzPts val="2600"/>
              <a:buFont typeface="Calibri"/>
              <a:buNone/>
            </a:pPr>
            <a:r>
              <a:t/>
            </a:r>
            <a:endParaRPr sz="26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600"/>
              <a:buFont typeface="Calibri"/>
              <a:buNone/>
            </a:pPr>
            <a:r>
              <a:rPr b="0" i="0" lang="en-US" sz="2600" u="none" cap="none" strike="noStrike">
                <a:solidFill>
                  <a:srgbClr val="000000"/>
                </a:solidFill>
                <a:latin typeface="Calibri"/>
                <a:ea typeface="Calibri"/>
                <a:cs typeface="Calibri"/>
                <a:sym typeface="Calibri"/>
              </a:rPr>
              <a:t>Finally, after</a:t>
            </a:r>
            <a:r>
              <a:rPr b="0" i="0" lang="en-US" sz="2600" u="none" cap="none" strike="noStrike">
                <a:solidFill>
                  <a:srgbClr val="000000"/>
                </a:solidFill>
                <a:latin typeface="Calibri"/>
                <a:ea typeface="Calibri"/>
                <a:cs typeface="Calibri"/>
                <a:sym typeface="Calibri"/>
              </a:rPr>
              <a:t> days and nights of wrestling with the difficulty, God had mercy on me and I was able to understand that the righteous person lives by the gift of God through faith alone.”</a:t>
            </a:r>
            <a:endParaRPr b="0" i="0" sz="2600" u="none" cap="none" strike="noStrike">
              <a:solidFill>
                <a:schemeClr val="dk1"/>
              </a:solidFill>
              <a:latin typeface="Calibri"/>
              <a:ea typeface="Calibri"/>
              <a:cs typeface="Calibri"/>
              <a:sym typeface="Calibri"/>
            </a:endParaRPr>
          </a:p>
        </p:txBody>
      </p:sp>
      <p:sp>
        <p:nvSpPr>
          <p:cNvPr id="1063" name="Google Shape;1063;p89"/>
          <p:cNvSpPr/>
          <p:nvPr/>
        </p:nvSpPr>
        <p:spPr>
          <a:xfrm>
            <a:off x="1001080" y="585257"/>
            <a:ext cx="9779024"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cap="none">
                <a:solidFill>
                  <a:schemeClr val="dk1"/>
                </a:solidFill>
                <a:latin typeface="Calibri"/>
                <a:ea typeface="Calibri"/>
                <a:cs typeface="Calibri"/>
                <a:sym typeface="Calibri"/>
              </a:rPr>
              <a:t>"The righteous person lives by faith." </a:t>
            </a:r>
            <a:endParaRPr b="1" sz="4800" cap="non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90"/>
          <p:cNvSpPr txBox="1"/>
          <p:nvPr/>
        </p:nvSpPr>
        <p:spPr>
          <a:xfrm>
            <a:off x="568675" y="183832"/>
            <a:ext cx="4862945" cy="56630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When Pope Leo sent men out to sell his indulgences  Martin Luther protested. He wrote 95 theses (statements) on a poster and nailed it to the church door to start a discussion.</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4400">
                <a:solidFill>
                  <a:srgbClr val="666699"/>
                </a:solidFill>
                <a:latin typeface="Calibri"/>
                <a:ea typeface="Calibri"/>
                <a:cs typeface="Calibri"/>
                <a:sym typeface="Calibri"/>
              </a:rPr>
              <a:t>But what started was a Firestorm.</a:t>
            </a:r>
            <a:endParaRPr sz="1800">
              <a:solidFill>
                <a:srgbClr val="666699"/>
              </a:solidFill>
              <a:latin typeface="Calibri"/>
              <a:ea typeface="Calibri"/>
              <a:cs typeface="Calibri"/>
              <a:sym typeface="Calibri"/>
            </a:endParaRPr>
          </a:p>
        </p:txBody>
      </p:sp>
      <p:pic>
        <p:nvPicPr>
          <p:cNvPr id="1069" name="Google Shape;1069;p90"/>
          <p:cNvPicPr preferRelativeResize="0"/>
          <p:nvPr/>
        </p:nvPicPr>
        <p:blipFill rotWithShape="1">
          <a:blip r:embed="rId3">
            <a:alphaModFix/>
          </a:blip>
          <a:srcRect b="0" l="0" r="0" t="0"/>
          <a:stretch/>
        </p:blipFill>
        <p:spPr>
          <a:xfrm>
            <a:off x="6173212" y="1713843"/>
            <a:ext cx="4814668" cy="4625520"/>
          </a:xfrm>
          <a:prstGeom prst="rect">
            <a:avLst/>
          </a:prstGeom>
          <a:noFill/>
          <a:ln>
            <a:noFill/>
          </a:ln>
        </p:spPr>
      </p:pic>
      <p:sp>
        <p:nvSpPr>
          <p:cNvPr id="1070" name="Google Shape;1070;p90"/>
          <p:cNvSpPr txBox="1"/>
          <p:nvPr/>
        </p:nvSpPr>
        <p:spPr>
          <a:xfrm>
            <a:off x="6243711" y="1060619"/>
            <a:ext cx="467367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October 31, 1517</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p91"/>
          <p:cNvPicPr preferRelativeResize="0"/>
          <p:nvPr/>
        </p:nvPicPr>
        <p:blipFill rotWithShape="1">
          <a:blip r:embed="rId3">
            <a:alphaModFix/>
          </a:blip>
          <a:srcRect b="0" l="0" r="0" t="0"/>
          <a:stretch/>
        </p:blipFill>
        <p:spPr>
          <a:xfrm>
            <a:off x="2414149" y="896594"/>
            <a:ext cx="7729537" cy="5961406"/>
          </a:xfrm>
          <a:prstGeom prst="rect">
            <a:avLst/>
          </a:prstGeom>
          <a:noFill/>
          <a:ln>
            <a:noFill/>
          </a:ln>
        </p:spPr>
      </p:pic>
      <p:sp>
        <p:nvSpPr>
          <p:cNvPr id="1076" name="Google Shape;1076;p91"/>
          <p:cNvSpPr txBox="1"/>
          <p:nvPr/>
        </p:nvSpPr>
        <p:spPr>
          <a:xfrm>
            <a:off x="576775" y="193210"/>
            <a:ext cx="10536701" cy="1323439"/>
          </a:xfrm>
          <a:prstGeom prst="rect">
            <a:avLst/>
          </a:prstGeom>
          <a:solidFill>
            <a:srgbClr val="FDE9C6">
              <a:alpha val="69803"/>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Miraculously, in 1454,  Johannes Gutenberg had just finished inventing the printing press!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zoom of world map2.bmp" id="136" name="Google Shape;136;p20"/>
          <p:cNvPicPr preferRelativeResize="0"/>
          <p:nvPr/>
        </p:nvPicPr>
        <p:blipFill rotWithShape="1">
          <a:blip r:embed="rId3">
            <a:alphaModFix/>
          </a:blip>
          <a:srcRect b="0" l="0" r="0" t="0"/>
          <a:stretch/>
        </p:blipFill>
        <p:spPr>
          <a:xfrm>
            <a:off x="3539651" y="1812161"/>
            <a:ext cx="4991377" cy="3252728"/>
          </a:xfrm>
          <a:prstGeom prst="rect">
            <a:avLst/>
          </a:prstGeom>
          <a:noFill/>
          <a:ln>
            <a:noFill/>
          </a:ln>
        </p:spPr>
      </p:pic>
      <p:sp>
        <p:nvSpPr>
          <p:cNvPr id="137" name="Google Shape;137;p20"/>
          <p:cNvSpPr/>
          <p:nvPr/>
        </p:nvSpPr>
        <p:spPr>
          <a:xfrm>
            <a:off x="3497263" y="1443038"/>
            <a:ext cx="5033700" cy="39909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20"/>
          <p:cNvSpPr txBox="1"/>
          <p:nvPr/>
        </p:nvSpPr>
        <p:spPr>
          <a:xfrm>
            <a:off x="534871" y="286931"/>
            <a:ext cx="1100093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The dark purple area is the </a:t>
            </a:r>
            <a:r>
              <a:rPr lang="en-US" sz="4000">
                <a:solidFill>
                  <a:schemeClr val="dk1"/>
                </a:solidFill>
                <a:latin typeface="Calibri"/>
                <a:ea typeface="Calibri"/>
                <a:cs typeface="Calibri"/>
                <a:sym typeface="Calibri"/>
              </a:rPr>
              <a:t>Roman Empire, which ruled the world during the time of Christ’s ministry.</a:t>
            </a:r>
            <a:endParaRPr sz="3600">
              <a:solidFill>
                <a:schemeClr val="dk1"/>
              </a:solidFill>
              <a:latin typeface="Calibri"/>
              <a:ea typeface="Calibri"/>
              <a:cs typeface="Calibri"/>
              <a:sym typeface="Calibri"/>
            </a:endParaRPr>
          </a:p>
        </p:txBody>
      </p:sp>
      <p:sp>
        <p:nvSpPr>
          <p:cNvPr id="139" name="Google Shape;139;p20"/>
          <p:cNvSpPr/>
          <p:nvPr/>
        </p:nvSpPr>
        <p:spPr>
          <a:xfrm>
            <a:off x="4172975" y="4196500"/>
            <a:ext cx="2038500" cy="2106000"/>
          </a:xfrm>
          <a:prstGeom prst="bentUpArrow">
            <a:avLst>
              <a:gd fmla="val 25000" name="adj1"/>
              <a:gd fmla="val 25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Mediterranean Sea</a:t>
            </a:r>
            <a:endParaRPr/>
          </a:p>
        </p:txBody>
      </p:sp>
      <p:sp>
        <p:nvSpPr>
          <p:cNvPr id="140" name="Google Shape;140;p20"/>
          <p:cNvSpPr txBox="1"/>
          <p:nvPr/>
        </p:nvSpPr>
        <p:spPr>
          <a:xfrm>
            <a:off x="3823107" y="1724728"/>
            <a:ext cx="498508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Calibri"/>
                <a:ea typeface="Calibri"/>
                <a:cs typeface="Calibri"/>
                <a:sym typeface="Calibri"/>
              </a:rPr>
              <a:t>This is the “cradle” of Christianity.</a:t>
            </a:r>
            <a:endParaRPr/>
          </a:p>
        </p:txBody>
      </p:sp>
      <p:sp>
        <p:nvSpPr>
          <p:cNvPr id="141" name="Google Shape;141;p20"/>
          <p:cNvSpPr txBox="1"/>
          <p:nvPr/>
        </p:nvSpPr>
        <p:spPr>
          <a:xfrm>
            <a:off x="6642450" y="4387550"/>
            <a:ext cx="46491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lang="en-US" sz="2400">
                <a:solidFill>
                  <a:schemeClr val="dk1"/>
                </a:solidFill>
                <a:latin typeface="Calibri"/>
                <a:ea typeface="Calibri"/>
                <a:cs typeface="Calibri"/>
                <a:sym typeface="Calibri"/>
              </a:rPr>
            </a:br>
            <a:r>
              <a:rPr lang="en-US" sz="2400">
                <a:solidFill>
                  <a:schemeClr val="dk1"/>
                </a:solidFill>
              </a:rPr>
              <a:t>Jesus was born in Bethlehem (Israel) at the beginning of the New Testament</a:t>
            </a:r>
            <a:endParaRPr sz="2400"/>
          </a:p>
        </p:txBody>
      </p:sp>
      <p:pic>
        <p:nvPicPr>
          <p:cNvPr id="142" name="Google Shape;142;p20"/>
          <p:cNvPicPr preferRelativeResize="0"/>
          <p:nvPr/>
        </p:nvPicPr>
        <p:blipFill>
          <a:blip r:embed="rId4">
            <a:alphaModFix/>
          </a:blip>
          <a:stretch>
            <a:fillRect/>
          </a:stretch>
        </p:blipFill>
        <p:spPr>
          <a:xfrm>
            <a:off x="6370035" y="3429000"/>
            <a:ext cx="738175" cy="10340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ppt_w</p:attrName>
                                        </p:attrNameLst>
                                      </p:cBhvr>
                                      <p:tavLst>
                                        <p:tav fmla="" tm="0">
                                          <p:val>
                                            <p:strVal val="0"/>
                                          </p:val>
                                        </p:tav>
                                        <p:tav fmla="" tm="100000">
                                          <p:val>
                                            <p:strVal val="#ppt_w"/>
                                          </p:val>
                                        </p:tav>
                                      </p:tavLst>
                                    </p:anim>
                                    <p:anim calcmode="lin" valueType="num">
                                      <p:cBhvr additive="base">
                                        <p:cTn dur="500"/>
                                        <p:tgtEl>
                                          <p:spTgt spid="14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0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id="1082" name="Google Shape;1082;p92"/>
          <p:cNvPicPr preferRelativeResize="0"/>
          <p:nvPr/>
        </p:nvPicPr>
        <p:blipFill rotWithShape="1">
          <a:blip r:embed="rId3">
            <a:alphaModFix/>
          </a:blip>
          <a:srcRect b="0" l="0" r="0" t="0"/>
          <a:stretch/>
        </p:blipFill>
        <p:spPr>
          <a:xfrm>
            <a:off x="1969477" y="137600"/>
            <a:ext cx="8032652" cy="5334183"/>
          </a:xfrm>
          <a:prstGeom prst="rect">
            <a:avLst/>
          </a:prstGeom>
          <a:noFill/>
          <a:ln>
            <a:noFill/>
          </a:ln>
        </p:spPr>
      </p:pic>
      <p:sp>
        <p:nvSpPr>
          <p:cNvPr id="1083" name="Google Shape;1083;p92"/>
          <p:cNvSpPr txBox="1"/>
          <p:nvPr/>
        </p:nvSpPr>
        <p:spPr>
          <a:xfrm>
            <a:off x="1048044" y="5434965"/>
            <a:ext cx="9861452"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With this “most important invention in the world,”  publishers could set up their words once and produce many copies of the same words within a few hours!</a:t>
            </a:r>
            <a:endParaRPr/>
          </a:p>
        </p:txBody>
      </p:sp>
      <p:sp>
        <p:nvSpPr>
          <p:cNvPr id="1084" name="Google Shape;1084;p92"/>
          <p:cNvSpPr txBox="1"/>
          <p:nvPr/>
        </p:nvSpPr>
        <p:spPr>
          <a:xfrm>
            <a:off x="4712677" y="2152357"/>
            <a:ext cx="2954215" cy="3938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5" name="Google Shape;1085;p92"/>
          <p:cNvSpPr txBox="1"/>
          <p:nvPr/>
        </p:nvSpPr>
        <p:spPr>
          <a:xfrm>
            <a:off x="3917853" y="2546252"/>
            <a:ext cx="2954215" cy="3938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6" name="Google Shape;1086;p92"/>
          <p:cNvSpPr txBox="1"/>
          <p:nvPr/>
        </p:nvSpPr>
        <p:spPr>
          <a:xfrm>
            <a:off x="5978770" y="3324916"/>
            <a:ext cx="488664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chemeClr val="lt1"/>
                </a:solidFill>
                <a:latin typeface="Arial Black"/>
                <a:ea typeface="Arial Black"/>
                <a:cs typeface="Arial Black"/>
                <a:sym typeface="Arial Black"/>
              </a:rPr>
              <a:t>Movable Type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82"/>
                                        </p:tgtEl>
                                        <p:attrNameLst>
                                          <p:attrName>style.visibility</p:attrName>
                                        </p:attrNameLst>
                                      </p:cBhvr>
                                      <p:to>
                                        <p:strVal val="visible"/>
                                      </p:to>
                                    </p:set>
                                    <p:anim calcmode="lin" valueType="num">
                                      <p:cBhvr additive="base">
                                        <p:cTn dur="500"/>
                                        <p:tgtEl>
                                          <p:spTgt spid="1082"/>
                                        </p:tgtEl>
                                        <p:attrNameLst>
                                          <p:attrName>ppt_w</p:attrName>
                                        </p:attrNameLst>
                                      </p:cBhvr>
                                      <p:tavLst>
                                        <p:tav fmla="" tm="0">
                                          <p:val>
                                            <p:strVal val="0"/>
                                          </p:val>
                                        </p:tav>
                                        <p:tav fmla="" tm="100000">
                                          <p:val>
                                            <p:strVal val="#ppt_w"/>
                                          </p:val>
                                        </p:tav>
                                      </p:tavLst>
                                    </p:anim>
                                    <p:anim calcmode="lin" valueType="num">
                                      <p:cBhvr additive="base">
                                        <p:cTn dur="500"/>
                                        <p:tgtEl>
                                          <p:spTgt spid="10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p93"/>
          <p:cNvPicPr preferRelativeResize="0"/>
          <p:nvPr/>
        </p:nvPicPr>
        <p:blipFill rotWithShape="1">
          <a:blip r:embed="rId3">
            <a:alphaModFix/>
          </a:blip>
          <a:srcRect b="0" l="0" r="0" t="0"/>
          <a:stretch/>
        </p:blipFill>
        <p:spPr>
          <a:xfrm>
            <a:off x="1041009" y="64622"/>
            <a:ext cx="10297551" cy="6853592"/>
          </a:xfrm>
          <a:prstGeom prst="rect">
            <a:avLst/>
          </a:prstGeom>
          <a:noFill/>
          <a:ln>
            <a:noFill/>
          </a:ln>
        </p:spPr>
      </p:pic>
      <p:sp>
        <p:nvSpPr>
          <p:cNvPr id="1092" name="Google Shape;1092;p93"/>
          <p:cNvSpPr txBox="1"/>
          <p:nvPr/>
        </p:nvSpPr>
        <p:spPr>
          <a:xfrm>
            <a:off x="1434904" y="4220308"/>
            <a:ext cx="9706708"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latin typeface="Calibri"/>
                <a:ea typeface="Calibri"/>
                <a:cs typeface="Calibri"/>
                <a:sym typeface="Calibri"/>
              </a:rPr>
              <a:t>Luther’s 95 Theses were immediately printed and spread across Germany and then Europe. Many people agreed with this monk.</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94"/>
          <p:cNvSpPr txBox="1"/>
          <p:nvPr/>
        </p:nvSpPr>
        <p:spPr>
          <a:xfrm>
            <a:off x="5894363" y="674400"/>
            <a:ext cx="5992837"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4800">
                <a:solidFill>
                  <a:schemeClr val="dk1"/>
                </a:solidFill>
                <a:latin typeface="Calibri"/>
                <a:ea typeface="Calibri"/>
                <a:cs typeface="Calibri"/>
                <a:sym typeface="Calibri"/>
              </a:rPr>
              <a:t>"I do not know,” wrote Luther, “whether the Christian faith can bear it, that there should be any other head of the universal church on earth than Christ himself". </a:t>
            </a:r>
            <a:endParaRPr/>
          </a:p>
        </p:txBody>
      </p:sp>
      <p:pic>
        <p:nvPicPr>
          <p:cNvPr id="1098" name="Google Shape;1098;p94"/>
          <p:cNvPicPr preferRelativeResize="0"/>
          <p:nvPr/>
        </p:nvPicPr>
        <p:blipFill rotWithShape="1">
          <a:blip r:embed="rId3">
            <a:alphaModFix/>
          </a:blip>
          <a:srcRect b="0" l="0" r="0" t="0"/>
          <a:stretch/>
        </p:blipFill>
        <p:spPr>
          <a:xfrm>
            <a:off x="496863" y="1518461"/>
            <a:ext cx="4699000" cy="4000500"/>
          </a:xfrm>
          <a:prstGeom prst="rect">
            <a:avLst/>
          </a:prstGeom>
          <a:noFill/>
          <a:ln>
            <a:noFill/>
          </a:ln>
        </p:spPr>
      </p:pic>
    </p:spTree>
  </p:cSld>
  <p:clrMapOvr>
    <a:masterClrMapping/>
  </p:clrMapOvr>
  <mc:AlternateContent>
    <mc:Choice Requires="p14">
      <p:transition spd="slow" p14:dur="900">
        <p:fade thruBlk="1"/>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95"/>
          <p:cNvSpPr txBox="1"/>
          <p:nvPr/>
        </p:nvSpPr>
        <p:spPr>
          <a:xfrm>
            <a:off x="1083212" y="759655"/>
            <a:ext cx="9692640"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He then wrote three powerful treatises that we can call his “Declarations of Independence.”  </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3600">
                <a:solidFill>
                  <a:schemeClr val="dk1"/>
                </a:solidFill>
                <a:latin typeface="Calibri"/>
                <a:ea typeface="Calibri"/>
                <a:cs typeface="Calibri"/>
                <a:sym typeface="Calibri"/>
              </a:rPr>
              <a:t>Note - These are the strongest of </a:t>
            </a:r>
            <a:r>
              <a:rPr b="1" i="1" lang="en-US" sz="3600" u="sng">
                <a:solidFill>
                  <a:schemeClr val="dk1"/>
                </a:solidFill>
                <a:latin typeface="Calibri"/>
                <a:ea typeface="Calibri"/>
                <a:cs typeface="Calibri"/>
                <a:sym typeface="Calibri"/>
              </a:rPr>
              <a:t>Lutheran</a:t>
            </a:r>
            <a:r>
              <a:rPr b="1" i="1" lang="en-US" sz="3600">
                <a:solidFill>
                  <a:schemeClr val="dk1"/>
                </a:solidFill>
                <a:latin typeface="Calibri"/>
                <a:ea typeface="Calibri"/>
                <a:cs typeface="Calibri"/>
                <a:sym typeface="Calibri"/>
              </a:rPr>
              <a:t> documents, papers uncovering the fundamental errors of the Church of Rome, and able to fill us with firm confidence in our Mighty </a:t>
            </a:r>
            <a:r>
              <a:rPr b="1" i="1" lang="en-US" sz="3600" u="sng">
                <a:solidFill>
                  <a:schemeClr val="dk1"/>
                </a:solidFill>
                <a:latin typeface="Calibri"/>
                <a:ea typeface="Calibri"/>
                <a:cs typeface="Calibri"/>
                <a:sym typeface="Calibri"/>
              </a:rPr>
              <a:t>Fortress</a:t>
            </a:r>
            <a:r>
              <a:rPr b="1" i="1" lang="en-US" sz="3600">
                <a:solidFill>
                  <a:schemeClr val="dk1"/>
                </a:solidFill>
                <a:latin typeface="Calibri"/>
                <a:ea typeface="Calibri"/>
                <a:cs typeface="Calibri"/>
                <a:sym typeface="Calibri"/>
              </a:rPr>
              <a:t>, our Savior - God.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96"/>
          <p:cNvSpPr/>
          <p:nvPr/>
        </p:nvSpPr>
        <p:spPr>
          <a:xfrm>
            <a:off x="1248228" y="1505689"/>
            <a:ext cx="9985829"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dk1"/>
                </a:solidFill>
                <a:latin typeface="Calibri"/>
                <a:ea typeface="Calibri"/>
                <a:cs typeface="Calibri"/>
                <a:sym typeface="Calibri"/>
              </a:rPr>
              <a:t>1.  </a:t>
            </a:r>
            <a:r>
              <a:rPr b="1" i="1" lang="en-US" sz="2800" u="sng">
                <a:solidFill>
                  <a:schemeClr val="dk1"/>
                </a:solidFill>
                <a:latin typeface="Calibri"/>
                <a:ea typeface="Calibri"/>
                <a:cs typeface="Calibri"/>
                <a:sym typeface="Calibri"/>
              </a:rPr>
              <a:t>Address to the Christian Nobility of the German Nation Concerning the Reform of the Christian Estate. </a:t>
            </a:r>
            <a:endParaRPr sz="2800" u="sng">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“The </a:t>
            </a:r>
            <a:r>
              <a:rPr b="1" lang="en-US" sz="3200">
                <a:solidFill>
                  <a:schemeClr val="dk1"/>
                </a:solidFill>
                <a:latin typeface="Calibri"/>
                <a:ea typeface="Calibri"/>
                <a:cs typeface="Calibri"/>
                <a:sym typeface="Calibri"/>
              </a:rPr>
              <a:t>Romanists</a:t>
            </a:r>
            <a:r>
              <a:rPr lang="en-US" sz="3200">
                <a:solidFill>
                  <a:schemeClr val="dk1"/>
                </a:solidFill>
                <a:latin typeface="Calibri"/>
                <a:ea typeface="Calibri"/>
                <a:cs typeface="Calibri"/>
                <a:sym typeface="Calibri"/>
              </a:rPr>
              <a:t>, like all of us, </a:t>
            </a:r>
            <a:r>
              <a:rPr b="1" lang="en-US" sz="3200">
                <a:solidFill>
                  <a:schemeClr val="dk1"/>
                </a:solidFill>
                <a:latin typeface="Calibri"/>
                <a:ea typeface="Calibri"/>
                <a:cs typeface="Calibri"/>
                <a:sym typeface="Calibri"/>
              </a:rPr>
              <a:t>are subject to the temporal sword; they have no power to interpret the Scriptures </a:t>
            </a:r>
            <a:r>
              <a:rPr lang="en-US" sz="3200">
                <a:solidFill>
                  <a:schemeClr val="dk1"/>
                </a:solidFill>
                <a:latin typeface="Calibri"/>
                <a:ea typeface="Calibri"/>
                <a:cs typeface="Calibri"/>
                <a:sym typeface="Calibri"/>
              </a:rPr>
              <a:t>by mere authority, without learning; they have no authority to prevent a council or, in sheer wantonness, to pledge it, bind it, or take away its liberty; but if they do this, they are in truth the communion of Antichrist and of the devil, and have nothing at all of Christ except the name.”</a:t>
            </a:r>
            <a:endParaRPr/>
          </a:p>
        </p:txBody>
      </p:sp>
      <p:sp>
        <p:nvSpPr>
          <p:cNvPr id="1109" name="Google Shape;1109;p96"/>
          <p:cNvSpPr txBox="1"/>
          <p:nvPr/>
        </p:nvSpPr>
        <p:spPr>
          <a:xfrm>
            <a:off x="1406769" y="365758"/>
            <a:ext cx="925654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Treatise Number 1, August, 1520</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7"/>
          <p:cNvSpPr txBox="1"/>
          <p:nvPr/>
        </p:nvSpPr>
        <p:spPr>
          <a:xfrm>
            <a:off x="1139483" y="998806"/>
            <a:ext cx="9425354" cy="55707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2.  </a:t>
            </a:r>
            <a:r>
              <a:rPr b="1" i="1" lang="en-US" sz="2800" u="sng">
                <a:solidFill>
                  <a:schemeClr val="dk1"/>
                </a:solidFill>
                <a:latin typeface="Calibri"/>
                <a:ea typeface="Calibri"/>
                <a:cs typeface="Calibri"/>
                <a:sym typeface="Calibri"/>
              </a:rPr>
              <a:t>On the Babylonian Captivity of the Church.</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This writing of Luther, the Reformer, attacks the whole heart of the papal system, its sacraments. It describes the error in the seven Sacraments of the Roman church; how five of them are invented outside Scripture and how the remaining two have diminished the grace given freely in the Sacrament of Baptism, and the Lord’s Supper.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5" name="Google Shape;1115;p97"/>
          <p:cNvSpPr txBox="1"/>
          <p:nvPr/>
        </p:nvSpPr>
        <p:spPr>
          <a:xfrm>
            <a:off x="1375062" y="352475"/>
            <a:ext cx="948162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Treatise Number 2, October, 1520</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98"/>
          <p:cNvSpPr/>
          <p:nvPr/>
        </p:nvSpPr>
        <p:spPr>
          <a:xfrm>
            <a:off x="1113134" y="1716260"/>
            <a:ext cx="8525022" cy="38472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dk1"/>
                </a:solidFill>
                <a:latin typeface="Calibri"/>
                <a:ea typeface="Calibri"/>
                <a:cs typeface="Calibri"/>
                <a:sym typeface="Calibri"/>
              </a:rPr>
              <a:t>3. </a:t>
            </a:r>
            <a:r>
              <a:rPr b="1" i="1" lang="en-US" sz="2800" u="sng">
                <a:solidFill>
                  <a:schemeClr val="dk1"/>
                </a:solidFill>
                <a:latin typeface="Calibri"/>
                <a:ea typeface="Calibri"/>
                <a:cs typeface="Calibri"/>
                <a:sym typeface="Calibri"/>
              </a:rPr>
              <a:t>Treatise on Christian Liberty </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“A Christian through faith is a free lord of all things and subject to none.”</a:t>
            </a:r>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lang="en-US" sz="3600">
                <a:solidFill>
                  <a:schemeClr val="dk1"/>
                </a:solidFill>
                <a:latin typeface="Calibri"/>
                <a:ea typeface="Calibri"/>
                <a:cs typeface="Calibri"/>
                <a:sym typeface="Calibri"/>
              </a:rPr>
              <a:t>“A Christian through love is the free servant of all things and subject to all.”</a:t>
            </a:r>
            <a:endParaRPr/>
          </a:p>
        </p:txBody>
      </p:sp>
      <p:sp>
        <p:nvSpPr>
          <p:cNvPr id="1121" name="Google Shape;1121;p98"/>
          <p:cNvSpPr txBox="1"/>
          <p:nvPr/>
        </p:nvSpPr>
        <p:spPr>
          <a:xfrm>
            <a:off x="1223666" y="363526"/>
            <a:ext cx="101265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Treatise Number 3, November, 1520</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99"/>
          <p:cNvSpPr txBox="1"/>
          <p:nvPr/>
        </p:nvSpPr>
        <p:spPr>
          <a:xfrm>
            <a:off x="689318" y="579358"/>
            <a:ext cx="10480430" cy="51090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The German people stopped buying any more of the pope’s papers. The messenger who reported this to the pope warned him, “It would take an army of 25,000 soldiers to bring Luther here out of Germany.”</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The pope wrote a command to Luther, </a:t>
            </a:r>
            <a:r>
              <a:rPr b="1" lang="en-US" sz="2800">
                <a:solidFill>
                  <a:schemeClr val="dk1"/>
                </a:solidFill>
                <a:latin typeface="Calibri"/>
                <a:ea typeface="Calibri"/>
                <a:cs typeface="Calibri"/>
                <a:sym typeface="Calibri"/>
              </a:rPr>
              <a:t>“You shall repent of every word you said against the Roman Church. If you do not repent, you shall be punished as a heretic and burned at the stake.”</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The command was delivered to Luther in Germany. He declared, </a:t>
            </a:r>
            <a:r>
              <a:rPr b="1" lang="en-US" sz="2800">
                <a:solidFill>
                  <a:schemeClr val="dk1"/>
                </a:solidFill>
                <a:latin typeface="Calibri"/>
                <a:ea typeface="Calibri"/>
                <a:cs typeface="Calibri"/>
                <a:sym typeface="Calibri"/>
              </a:rPr>
              <a:t>“It is the pope who needs to repent.”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pic>
        <p:nvPicPr>
          <p:cNvPr id="1131" name="Google Shape;1131;p100"/>
          <p:cNvPicPr preferRelativeResize="0"/>
          <p:nvPr/>
        </p:nvPicPr>
        <p:blipFill rotWithShape="1">
          <a:blip r:embed="rId3">
            <a:alphaModFix/>
          </a:blip>
          <a:srcRect b="0" l="0" r="0" t="0"/>
          <a:stretch/>
        </p:blipFill>
        <p:spPr>
          <a:xfrm>
            <a:off x="3404381" y="540958"/>
            <a:ext cx="7891976" cy="5556595"/>
          </a:xfrm>
          <a:prstGeom prst="rect">
            <a:avLst/>
          </a:prstGeom>
          <a:noFill/>
          <a:ln>
            <a:noFill/>
          </a:ln>
        </p:spPr>
      </p:pic>
      <p:sp>
        <p:nvSpPr>
          <p:cNvPr id="1132" name="Google Shape;1132;p100"/>
          <p:cNvSpPr txBox="1"/>
          <p:nvPr/>
        </p:nvSpPr>
        <p:spPr>
          <a:xfrm>
            <a:off x="393897" y="1026942"/>
            <a:ext cx="2447777"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Then the German people gathered around him as he made a fire in the street and threw the pope’s letter in it.</a:t>
            </a:r>
            <a:endParaRPr/>
          </a:p>
        </p:txBody>
      </p:sp>
      <p:sp>
        <p:nvSpPr>
          <p:cNvPr id="1133" name="Google Shape;1133;p100"/>
          <p:cNvSpPr txBox="1"/>
          <p:nvPr/>
        </p:nvSpPr>
        <p:spPr>
          <a:xfrm>
            <a:off x="10663311" y="6344529"/>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[50]</a:t>
            </a:r>
            <a:endParaRPr sz="1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01"/>
          <p:cNvSpPr txBox="1"/>
          <p:nvPr/>
        </p:nvSpPr>
        <p:spPr>
          <a:xfrm>
            <a:off x="618979" y="576776"/>
            <a:ext cx="3545059" cy="49552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3000">
                <a:solidFill>
                  <a:schemeClr val="dk1"/>
                </a:solidFill>
                <a:latin typeface="Calibri"/>
                <a:ea typeface="Calibri"/>
                <a:cs typeface="Calibri"/>
                <a:sym typeface="Calibri"/>
              </a:rPr>
              <a:t>But Luther had already quit the Roman Church in his heart. He knew he had the Lord’s forgiveness.  His commitment to reform was irrevocable. </a:t>
            </a:r>
            <a:endParaRPr/>
          </a:p>
        </p:txBody>
      </p:sp>
      <p:pic>
        <p:nvPicPr>
          <p:cNvPr id="1139" name="Google Shape;1139;p101"/>
          <p:cNvPicPr preferRelativeResize="0"/>
          <p:nvPr/>
        </p:nvPicPr>
        <p:blipFill rotWithShape="1">
          <a:blip r:embed="rId3">
            <a:alphaModFix/>
          </a:blip>
          <a:srcRect b="0" l="0" r="0" t="0"/>
          <a:stretch/>
        </p:blipFill>
        <p:spPr>
          <a:xfrm>
            <a:off x="4692161" y="1308879"/>
            <a:ext cx="6787075" cy="45295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zoom of world map2.bmp" id="148" name="Google Shape;148;p21"/>
          <p:cNvPicPr preferRelativeResize="0"/>
          <p:nvPr/>
        </p:nvPicPr>
        <p:blipFill rotWithShape="1">
          <a:blip r:embed="rId3">
            <a:alphaModFix/>
          </a:blip>
          <a:srcRect b="0" l="0" r="0" t="0"/>
          <a:stretch/>
        </p:blipFill>
        <p:spPr>
          <a:xfrm>
            <a:off x="3518456" y="1812161"/>
            <a:ext cx="4991377" cy="3252728"/>
          </a:xfrm>
          <a:prstGeom prst="rect">
            <a:avLst/>
          </a:prstGeom>
          <a:noFill/>
          <a:ln>
            <a:noFill/>
          </a:ln>
        </p:spPr>
      </p:pic>
      <p:sp>
        <p:nvSpPr>
          <p:cNvPr id="149" name="Google Shape;149;p21"/>
          <p:cNvSpPr/>
          <p:nvPr/>
        </p:nvSpPr>
        <p:spPr>
          <a:xfrm>
            <a:off x="3046588" y="522113"/>
            <a:ext cx="5033700" cy="39909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21"/>
          <p:cNvSpPr txBox="1"/>
          <p:nvPr/>
        </p:nvSpPr>
        <p:spPr>
          <a:xfrm>
            <a:off x="401782" y="341613"/>
            <a:ext cx="11152800" cy="1231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700">
                <a:solidFill>
                  <a:schemeClr val="dk1"/>
                </a:solidFill>
                <a:latin typeface="Calibri"/>
                <a:ea typeface="Calibri"/>
                <a:cs typeface="Calibri"/>
                <a:sym typeface="Calibri"/>
              </a:rPr>
              <a:t>The rest of the continent of </a:t>
            </a:r>
            <a:r>
              <a:rPr lang="en-US" sz="3700">
                <a:solidFill>
                  <a:srgbClr val="CC3399"/>
                </a:solidFill>
                <a:latin typeface="Calibri"/>
                <a:ea typeface="Calibri"/>
                <a:cs typeface="Calibri"/>
                <a:sym typeface="Calibri"/>
              </a:rPr>
              <a:t>Europe</a:t>
            </a:r>
            <a:r>
              <a:rPr lang="en-US" sz="3700">
                <a:solidFill>
                  <a:schemeClr val="dk1"/>
                </a:solidFill>
                <a:latin typeface="Calibri"/>
                <a:ea typeface="Calibri"/>
                <a:cs typeface="Calibri"/>
                <a:sym typeface="Calibri"/>
              </a:rPr>
              <a:t> lies directly to the north of the Roman Empire. </a:t>
            </a:r>
            <a:endParaRPr sz="1900"/>
          </a:p>
        </p:txBody>
      </p:sp>
      <p:sp>
        <p:nvSpPr>
          <p:cNvPr id="151" name="Google Shape;151;p21"/>
          <p:cNvSpPr/>
          <p:nvPr/>
        </p:nvSpPr>
        <p:spPr>
          <a:xfrm>
            <a:off x="4308764" y="1800664"/>
            <a:ext cx="2264100" cy="1897200"/>
          </a:xfrm>
          <a:prstGeom prst="ellipse">
            <a:avLst/>
          </a:prstGeom>
          <a:solidFill>
            <a:srgbClr val="CC339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21"/>
          <p:cNvSpPr/>
          <p:nvPr/>
        </p:nvSpPr>
        <p:spPr>
          <a:xfrm>
            <a:off x="6268173" y="2938387"/>
            <a:ext cx="1107899" cy="894196"/>
          </a:xfrm>
          <a:prstGeom prst="wedgeRectCallout">
            <a:avLst>
              <a:gd fmla="val -19582" name="adj1"/>
              <a:gd fmla="val 89933"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Israel</a:t>
            </a:r>
            <a:r>
              <a:rPr lang="en-US" sz="1800">
                <a:solidFill>
                  <a:schemeClr val="lt1"/>
                </a:solidFill>
                <a:latin typeface="Calibri"/>
                <a:ea typeface="Calibri"/>
                <a:cs typeface="Calibri"/>
                <a:sym typeface="Calibri"/>
              </a:rPr>
              <a:t> Land of Jesus</a:t>
            </a:r>
            <a:endParaRPr/>
          </a:p>
        </p:txBody>
      </p:sp>
      <p:sp>
        <p:nvSpPr>
          <p:cNvPr id="153" name="Google Shape;153;p21"/>
          <p:cNvSpPr/>
          <p:nvPr/>
        </p:nvSpPr>
        <p:spPr>
          <a:xfrm>
            <a:off x="4895425" y="2364525"/>
            <a:ext cx="1090800" cy="769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latin typeface="Calibri"/>
                <a:ea typeface="Calibri"/>
                <a:cs typeface="Calibri"/>
                <a:sym typeface="Calibri"/>
              </a:rPr>
              <a:t>Germany</a:t>
            </a:r>
            <a:endParaRPr b="1" sz="1200">
              <a:latin typeface="Calibri"/>
              <a:ea typeface="Calibri"/>
              <a:cs typeface="Calibri"/>
              <a:sym typeface="Calibri"/>
            </a:endParaRPr>
          </a:p>
        </p:txBody>
      </p:sp>
      <p:sp>
        <p:nvSpPr>
          <p:cNvPr id="154" name="Google Shape;154;p21"/>
          <p:cNvSpPr txBox="1"/>
          <p:nvPr/>
        </p:nvSpPr>
        <p:spPr>
          <a:xfrm>
            <a:off x="312776" y="5597239"/>
            <a:ext cx="11762400" cy="66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700">
                <a:solidFill>
                  <a:srgbClr val="4C1130"/>
                </a:solidFill>
                <a:latin typeface="Calibri"/>
                <a:ea typeface="Calibri"/>
                <a:cs typeface="Calibri"/>
                <a:sym typeface="Calibri"/>
              </a:rPr>
              <a:t>Northern </a:t>
            </a:r>
            <a:r>
              <a:rPr lang="en-US" sz="3700">
                <a:solidFill>
                  <a:srgbClr val="4C1130"/>
                </a:solidFill>
                <a:latin typeface="Calibri"/>
                <a:ea typeface="Calibri"/>
                <a:cs typeface="Calibri"/>
                <a:sym typeface="Calibri"/>
              </a:rPr>
              <a:t>Europe</a:t>
            </a:r>
            <a:r>
              <a:rPr lang="en-US" sz="3700">
                <a:solidFill>
                  <a:schemeClr val="dk1"/>
                </a:solidFill>
                <a:latin typeface="Calibri"/>
                <a:ea typeface="Calibri"/>
                <a:cs typeface="Calibri"/>
                <a:sym typeface="Calibri"/>
              </a:rPr>
              <a:t> is where the Lutheran Reformation began.</a:t>
            </a:r>
            <a:endParaRPr sz="700"/>
          </a:p>
        </p:txBody>
      </p:sp>
      <p:sp>
        <p:nvSpPr>
          <p:cNvPr id="155" name="Google Shape;155;p21"/>
          <p:cNvSpPr/>
          <p:nvPr/>
        </p:nvSpPr>
        <p:spPr>
          <a:xfrm>
            <a:off x="6380185" y="3832583"/>
            <a:ext cx="539100" cy="870300"/>
          </a:xfrm>
          <a:prstGeom prst="star4">
            <a:avLst>
              <a:gd fmla="val 12500" name="adj"/>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56" name="Google Shape;156;p21"/>
          <p:cNvCxnSpPr/>
          <p:nvPr/>
        </p:nvCxnSpPr>
        <p:spPr>
          <a:xfrm flipH="1">
            <a:off x="5557876" y="901089"/>
            <a:ext cx="553800" cy="1072200"/>
          </a:xfrm>
          <a:prstGeom prst="straightConnector1">
            <a:avLst/>
          </a:prstGeom>
          <a:noFill/>
          <a:ln cap="flat" cmpd="sng" w="69850">
            <a:solidFill>
              <a:srgbClr val="CC3399"/>
            </a:solidFill>
            <a:prstDash val="solid"/>
            <a:miter lim="800000"/>
            <a:headEnd len="sm" w="sm" type="none"/>
            <a:tailEnd len="med" w="med" type="triangle"/>
          </a:ln>
        </p:spPr>
      </p:cxnSp>
      <p:sp>
        <p:nvSpPr>
          <p:cNvPr id="157" name="Google Shape;157;p21"/>
          <p:cNvSpPr txBox="1"/>
          <p:nvPr/>
        </p:nvSpPr>
        <p:spPr>
          <a:xfrm>
            <a:off x="5289375" y="1973300"/>
            <a:ext cx="1090800" cy="4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Europe</a:t>
            </a:r>
            <a:endParaRPr sz="19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par>
                          <p:cTn fill="hold">
                            <p:stCondLst>
                              <p:cond delay="1000"/>
                            </p:stCondLst>
                            <p:childTnLst>
                              <p:par>
                                <p:cTn fill="hold" nodeType="afterEffect" presetClass="entr" presetID="23" presetSubtype="16">
                                  <p:stCondLst>
                                    <p:cond delay="50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500"/>
                                        <p:tgtEl>
                                          <p:spTgt spid="154"/>
                                        </p:tgtEl>
                                        <p:attrNameLst>
                                          <p:attrName>ppt_w</p:attrName>
                                        </p:attrNameLst>
                                      </p:cBhvr>
                                      <p:tavLst>
                                        <p:tav fmla="" tm="0">
                                          <p:val>
                                            <p:strVal val="0"/>
                                          </p:val>
                                        </p:tav>
                                        <p:tav fmla="" tm="100000">
                                          <p:val>
                                            <p:strVal val="#ppt_w"/>
                                          </p:val>
                                        </p:tav>
                                      </p:tavLst>
                                    </p:anim>
                                    <p:anim calcmode="lin" valueType="num">
                                      <p:cBhvr additive="base">
                                        <p:cTn dur="500"/>
                                        <p:tgtEl>
                                          <p:spTgt spid="1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02"/>
          <p:cNvSpPr/>
          <p:nvPr/>
        </p:nvSpPr>
        <p:spPr>
          <a:xfrm>
            <a:off x="436099" y="1100799"/>
            <a:ext cx="4586068" cy="37856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000">
                <a:solidFill>
                  <a:schemeClr val="dk1"/>
                </a:solidFill>
                <a:latin typeface="Calibri"/>
                <a:ea typeface="Calibri"/>
                <a:cs typeface="Calibri"/>
                <a:sym typeface="Calibri"/>
              </a:rPr>
              <a:t>For his rebellion he had to stand before The Emperor, the pope’s obedient ruler. When he was told his books would be burned, and he would lose his life, liberty and property unless he recanted he replied:</a:t>
            </a:r>
            <a:endParaRPr/>
          </a:p>
        </p:txBody>
      </p:sp>
      <p:pic>
        <p:nvPicPr>
          <p:cNvPr id="1145" name="Google Shape;1145;p102"/>
          <p:cNvPicPr preferRelativeResize="0"/>
          <p:nvPr/>
        </p:nvPicPr>
        <p:blipFill rotWithShape="1">
          <a:blip r:embed="rId3">
            <a:alphaModFix/>
          </a:blip>
          <a:srcRect b="0" l="0" r="0" t="0"/>
          <a:stretch/>
        </p:blipFill>
        <p:spPr>
          <a:xfrm>
            <a:off x="5303522" y="941450"/>
            <a:ext cx="6214056" cy="4411980"/>
          </a:xfrm>
          <a:prstGeom prst="rect">
            <a:avLst/>
          </a:prstGeom>
          <a:noFill/>
          <a:ln>
            <a:noFill/>
          </a:ln>
        </p:spPr>
      </p:pic>
      <p:sp>
        <p:nvSpPr>
          <p:cNvPr id="1146" name="Google Shape;1146;p102"/>
          <p:cNvSpPr txBox="1"/>
          <p:nvPr/>
        </p:nvSpPr>
        <p:spPr>
          <a:xfrm>
            <a:off x="11018175" y="5992838"/>
            <a:ext cx="6611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[51]</a:t>
            </a:r>
            <a:endParaRPr sz="180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p103"/>
          <p:cNvPicPr preferRelativeResize="0"/>
          <p:nvPr/>
        </p:nvPicPr>
        <p:blipFill rotWithShape="1">
          <a:blip r:embed="rId3">
            <a:alphaModFix/>
          </a:blip>
          <a:srcRect b="0" l="0" r="0" t="0"/>
          <a:stretch/>
        </p:blipFill>
        <p:spPr>
          <a:xfrm>
            <a:off x="40285" y="-42203"/>
            <a:ext cx="12040583" cy="6246055"/>
          </a:xfrm>
          <a:prstGeom prst="rect">
            <a:avLst/>
          </a:prstGeom>
          <a:noFill/>
          <a:ln>
            <a:noFill/>
          </a:ln>
        </p:spPr>
      </p:pic>
      <p:sp>
        <p:nvSpPr>
          <p:cNvPr id="1153" name="Google Shape;1153;p103"/>
          <p:cNvSpPr/>
          <p:nvPr/>
        </p:nvSpPr>
        <p:spPr>
          <a:xfrm>
            <a:off x="793172" y="3228510"/>
            <a:ext cx="11152376" cy="25545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lt1"/>
                </a:solidFill>
                <a:latin typeface="Libre Franklin Medium"/>
                <a:ea typeface="Libre Franklin Medium"/>
                <a:cs typeface="Libre Franklin Medium"/>
                <a:sym typeface="Libre Franklin Medium"/>
              </a:rPr>
              <a:t>"Unless I am convinced by Scripture and plain reason - I do not accept the authority of the popes and councils, for they have contradicted each other - my conscience is captive to the </a:t>
            </a:r>
            <a:r>
              <a:rPr i="1" lang="en-US" sz="3200" u="sng">
                <a:solidFill>
                  <a:schemeClr val="lt1"/>
                </a:solidFill>
                <a:latin typeface="Libre Franklin Medium"/>
                <a:ea typeface="Libre Franklin Medium"/>
                <a:cs typeface="Libre Franklin Medium"/>
                <a:sym typeface="Libre Franklin Medium"/>
              </a:rPr>
              <a:t>Word of God.</a:t>
            </a:r>
            <a:r>
              <a:rPr i="1" lang="en-US" sz="3200">
                <a:solidFill>
                  <a:schemeClr val="lt1"/>
                </a:solidFill>
                <a:latin typeface="Libre Franklin Medium"/>
                <a:ea typeface="Libre Franklin Medium"/>
                <a:cs typeface="Libre Franklin Medium"/>
                <a:sym typeface="Libre Franklin Medium"/>
              </a:rPr>
              <a:t> I cannot and I will not recant anything, for to go against conscience is neither right nor safe. God help me. Amen."</a:t>
            </a:r>
            <a:endParaRPr sz="3200">
              <a:solidFill>
                <a:schemeClr val="lt1"/>
              </a:solidFill>
              <a:latin typeface="Libre Franklin Medium"/>
              <a:ea typeface="Libre Franklin Medium"/>
              <a:cs typeface="Libre Franklin Medium"/>
              <a:sym typeface="Libre Franklin Medium"/>
            </a:endParaRPr>
          </a:p>
        </p:txBody>
      </p:sp>
    </p:spTree>
  </p:cSld>
  <p:clrMapOvr>
    <a:masterClrMapping/>
  </p:clrMapOvr>
  <p:transition spd="slow">
    <p:push/>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pic>
        <p:nvPicPr>
          <p:cNvPr id="1158" name="Google Shape;1158;p104"/>
          <p:cNvPicPr preferRelativeResize="0"/>
          <p:nvPr/>
        </p:nvPicPr>
        <p:blipFill rotWithShape="1">
          <a:blip r:embed="rId3">
            <a:alphaModFix/>
          </a:blip>
          <a:srcRect b="0" l="0" r="0" t="0"/>
          <a:stretch/>
        </p:blipFill>
        <p:spPr>
          <a:xfrm>
            <a:off x="554182" y="1291503"/>
            <a:ext cx="5999018" cy="4405529"/>
          </a:xfrm>
          <a:prstGeom prst="rect">
            <a:avLst/>
          </a:prstGeom>
          <a:noFill/>
          <a:ln>
            <a:noFill/>
          </a:ln>
        </p:spPr>
      </p:pic>
      <p:sp>
        <p:nvSpPr>
          <p:cNvPr id="1159" name="Google Shape;1159;p104"/>
          <p:cNvSpPr txBox="1"/>
          <p:nvPr/>
        </p:nvSpPr>
        <p:spPr>
          <a:xfrm>
            <a:off x="7232072" y="597719"/>
            <a:ext cx="4458179" cy="60631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Now Luther’s very life was in danger. The Emperor had placed him under the “ban.” Now any citizen who found him could legally kill him. Luther was hidden in this castle called “The Wartburg,” disguised as a knight, for nearly a year. He kept busy by translating the original Hebrew and Greek of the Bible into German, the language of the people.</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160" name="Google Shape;1160;p104"/>
          <p:cNvSpPr txBox="1"/>
          <p:nvPr/>
        </p:nvSpPr>
        <p:spPr>
          <a:xfrm>
            <a:off x="1898073" y="5874327"/>
            <a:ext cx="32973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Wartburg Castle, Germany</a:t>
            </a:r>
            <a:endParaRPr/>
          </a:p>
        </p:txBody>
      </p:sp>
      <p:sp>
        <p:nvSpPr>
          <p:cNvPr id="1161" name="Google Shape;1161;p104"/>
          <p:cNvSpPr txBox="1"/>
          <p:nvPr/>
        </p:nvSpPr>
        <p:spPr>
          <a:xfrm>
            <a:off x="9875520" y="5874327"/>
            <a:ext cx="10269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[52]</a:t>
            </a:r>
            <a:endParaRPr sz="18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05"/>
          <p:cNvSpPr/>
          <p:nvPr/>
        </p:nvSpPr>
        <p:spPr>
          <a:xfrm>
            <a:off x="0" y="-169277"/>
            <a:ext cx="184731" cy="338554"/>
          </a:xfrm>
          <a:prstGeom prst="rect">
            <a:avLst/>
          </a:prstGeom>
          <a:solidFill>
            <a:srgbClr val="EEEE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1167" name="Google Shape;1167;p105"/>
          <p:cNvSpPr txBox="1"/>
          <p:nvPr/>
        </p:nvSpPr>
        <p:spPr>
          <a:xfrm>
            <a:off x="492369" y="482779"/>
            <a:ext cx="11197883" cy="68326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He worked for 10 weeks without resting, finding it very challenging to turn Greek and Hebrew words and ideas into German words.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Sometimes it took up to four weeks for him to search out the right German word to say what the Scriptures meant.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To compose the New Testament in German in only 10 weeks is amazing. Psychologists have measured Luther’s intelligence by analyzing what he wrote.</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They list anyone with an Intelligence Quota (IQ) over 145 as a genius.</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Napoleon 145 IQ</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Ben Franklin 165 IQ</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Martin Luther 170 IQ </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Isaac Newton 190 IQ</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God gave Luther every blessing to complete this mighty battle.  His Bible translation is still highly prized today.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8" name="Google Shape;1168;p105"/>
          <p:cNvSpPr/>
          <p:nvPr/>
        </p:nvSpPr>
        <p:spPr>
          <a:xfrm>
            <a:off x="0" y="-169277"/>
            <a:ext cx="184731" cy="338554"/>
          </a:xfrm>
          <a:prstGeom prst="rect">
            <a:avLst/>
          </a:prstGeom>
          <a:solidFill>
            <a:srgbClr val="EEEE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pic>
        <p:nvPicPr>
          <p:cNvPr id="1173" name="Google Shape;1173;p106"/>
          <p:cNvPicPr preferRelativeResize="0"/>
          <p:nvPr/>
        </p:nvPicPr>
        <p:blipFill rotWithShape="1">
          <a:blip r:embed="rId3">
            <a:alphaModFix/>
          </a:blip>
          <a:srcRect b="0" l="0" r="0" t="0"/>
          <a:stretch/>
        </p:blipFill>
        <p:spPr>
          <a:xfrm>
            <a:off x="5812902" y="561975"/>
            <a:ext cx="5045911" cy="5978769"/>
          </a:xfrm>
          <a:prstGeom prst="rect">
            <a:avLst/>
          </a:prstGeom>
          <a:noFill/>
          <a:ln>
            <a:noFill/>
          </a:ln>
        </p:spPr>
      </p:pic>
      <p:pic>
        <p:nvPicPr>
          <p:cNvPr descr="Gigantischer Lutherwahn: Staatsknete für Mummenschanz" id="1174" name="Google Shape;1174;p106"/>
          <p:cNvPicPr preferRelativeResize="0"/>
          <p:nvPr/>
        </p:nvPicPr>
        <p:blipFill rotWithShape="1">
          <a:blip r:embed="rId4">
            <a:alphaModFix/>
          </a:blip>
          <a:srcRect b="0" l="0" r="0" t="0"/>
          <a:stretch/>
        </p:blipFill>
        <p:spPr>
          <a:xfrm>
            <a:off x="5465811" y="196215"/>
            <a:ext cx="989815" cy="1524000"/>
          </a:xfrm>
          <a:prstGeom prst="rect">
            <a:avLst/>
          </a:prstGeom>
          <a:noFill/>
          <a:ln>
            <a:noFill/>
          </a:ln>
        </p:spPr>
      </p:pic>
      <p:sp>
        <p:nvSpPr>
          <p:cNvPr id="1175" name="Google Shape;1175;p106"/>
          <p:cNvSpPr txBox="1"/>
          <p:nvPr/>
        </p:nvSpPr>
        <p:spPr>
          <a:xfrm>
            <a:off x="300617" y="539145"/>
            <a:ext cx="4779636" cy="61863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While Luther was in hiding, the Lutheran Reformers spread the news of </a:t>
            </a:r>
            <a:r>
              <a:rPr b="1" lang="en-US" sz="3600">
                <a:solidFill>
                  <a:schemeClr val="dk1"/>
                </a:solidFill>
                <a:latin typeface="Calibri"/>
                <a:ea typeface="Calibri"/>
                <a:cs typeface="Calibri"/>
                <a:sym typeface="Calibri"/>
              </a:rPr>
              <a:t>Full and Free Salvation through Jesus </a:t>
            </a:r>
            <a:r>
              <a:rPr lang="en-US" sz="3600">
                <a:solidFill>
                  <a:schemeClr val="dk1"/>
                </a:solidFill>
                <a:latin typeface="Calibri"/>
                <a:ea typeface="Calibri"/>
                <a:cs typeface="Calibri"/>
                <a:sym typeface="Calibri"/>
              </a:rPr>
              <a:t>very quickly. Many priests came from other countries to learn from Luther, and took his Bible teachings back to their own countries. </a:t>
            </a:r>
            <a:endParaRPr sz="3600">
              <a:solidFill>
                <a:schemeClr val="dk1"/>
              </a:solidFill>
              <a:latin typeface="Calibri"/>
              <a:ea typeface="Calibri"/>
              <a:cs typeface="Calibri"/>
              <a:sym typeface="Calibri"/>
            </a:endParaRPr>
          </a:p>
        </p:txBody>
      </p:sp>
      <p:sp>
        <p:nvSpPr>
          <p:cNvPr id="1176" name="Google Shape;1176;p106"/>
          <p:cNvSpPr/>
          <p:nvPr/>
        </p:nvSpPr>
        <p:spPr>
          <a:xfrm>
            <a:off x="6455626" y="323557"/>
            <a:ext cx="4403187" cy="3910818"/>
          </a:xfrm>
          <a:prstGeom prst="wedgeRoundRectCallout">
            <a:avLst>
              <a:gd fmla="val -68756" name="adj1"/>
              <a:gd fmla="val 82644" name="adj2"/>
              <a:gd fmla="val 16667" name="adj3"/>
            </a:avLst>
          </a:prstGeom>
          <a:noFill/>
          <a:ln cap="flat" cmpd="sng" w="571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77" name="Google Shape;1177;p106"/>
          <p:cNvPicPr preferRelativeResize="0"/>
          <p:nvPr/>
        </p:nvPicPr>
        <p:blipFill rotWithShape="1">
          <a:blip r:embed="rId5">
            <a:alphaModFix/>
          </a:blip>
          <a:srcRect b="0" l="0" r="0" t="0"/>
          <a:stretch/>
        </p:blipFill>
        <p:spPr>
          <a:xfrm>
            <a:off x="10744118" y="4600135"/>
            <a:ext cx="847344" cy="1511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74"/>
                                        </p:tgtEl>
                                        <p:attrNameLst>
                                          <p:attrName>style.visibility</p:attrName>
                                        </p:attrNameLst>
                                      </p:cBhvr>
                                      <p:to>
                                        <p:strVal val="visible"/>
                                      </p:to>
                                    </p:set>
                                    <p:anim calcmode="lin" valueType="num">
                                      <p:cBhvr additive="base">
                                        <p:cTn dur="500"/>
                                        <p:tgtEl>
                                          <p:spTgt spid="11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77"/>
                                        </p:tgtEl>
                                        <p:attrNameLst>
                                          <p:attrName>style.visibility</p:attrName>
                                        </p:attrNameLst>
                                      </p:cBhvr>
                                      <p:to>
                                        <p:strVal val="visible"/>
                                      </p:to>
                                    </p:set>
                                    <p:anim calcmode="lin" valueType="num">
                                      <p:cBhvr additive="base">
                                        <p:cTn dur="500"/>
                                        <p:tgtEl>
                                          <p:spTgt spid="11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07"/>
          <p:cNvSpPr/>
          <p:nvPr/>
        </p:nvSpPr>
        <p:spPr>
          <a:xfrm>
            <a:off x="239150" y="534572"/>
            <a:ext cx="11662117" cy="59093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000">
                <a:solidFill>
                  <a:srgbClr val="1E4E79"/>
                </a:solidFill>
                <a:latin typeface="Calibri"/>
                <a:ea typeface="Calibri"/>
                <a:cs typeface="Calibri"/>
                <a:sym typeface="Calibri"/>
              </a:rPr>
              <a:t>Europeans waited continually for more from Luther, and he worked tirelessly.</a:t>
            </a:r>
            <a:endParaRPr/>
          </a:p>
          <a:p>
            <a:pPr indent="0" lvl="0" marL="0" marR="0" rtl="0" algn="l">
              <a:spcBef>
                <a:spcPts val="0"/>
              </a:spcBef>
              <a:spcAft>
                <a:spcPts val="0"/>
              </a:spcAft>
              <a:buNone/>
            </a:pPr>
            <a:r>
              <a:t/>
            </a:r>
            <a:endParaRPr sz="3000">
              <a:solidFill>
                <a:srgbClr val="1E4E79"/>
              </a:solidFill>
              <a:latin typeface="Calibri"/>
              <a:ea typeface="Calibri"/>
              <a:cs typeface="Calibri"/>
              <a:sym typeface="Calibri"/>
            </a:endParaRPr>
          </a:p>
          <a:p>
            <a:pPr indent="0" lvl="0" marL="0" marR="0" rtl="0" algn="l">
              <a:spcBef>
                <a:spcPts val="0"/>
              </a:spcBef>
              <a:spcAft>
                <a:spcPts val="0"/>
              </a:spcAft>
              <a:buNone/>
            </a:pPr>
            <a:r>
              <a:rPr lang="en-US" sz="3000">
                <a:solidFill>
                  <a:srgbClr val="1E4E79"/>
                </a:solidFill>
                <a:latin typeface="Calibri"/>
                <a:ea typeface="Calibri"/>
                <a:cs typeface="Calibri"/>
                <a:sym typeface="Calibri"/>
              </a:rPr>
              <a:t>In 1529, after finishing the translation of the New Testament from Greek into German, the language of the people, Luther wrote the </a:t>
            </a:r>
            <a:r>
              <a:rPr i="1" lang="en-US" sz="3000">
                <a:solidFill>
                  <a:srgbClr val="1E4E79"/>
                </a:solidFill>
                <a:latin typeface="Calibri"/>
                <a:ea typeface="Calibri"/>
                <a:cs typeface="Calibri"/>
                <a:sym typeface="Calibri"/>
              </a:rPr>
              <a:t>Small </a:t>
            </a:r>
            <a:r>
              <a:rPr lang="en-US" sz="3000">
                <a:solidFill>
                  <a:srgbClr val="1E4E79"/>
                </a:solidFill>
                <a:latin typeface="Calibri"/>
                <a:ea typeface="Calibri"/>
                <a:cs typeface="Calibri"/>
                <a:sym typeface="Calibri"/>
              </a:rPr>
              <a:t>and</a:t>
            </a:r>
            <a:r>
              <a:rPr i="1" lang="en-US" sz="3000">
                <a:solidFill>
                  <a:srgbClr val="1E4E79"/>
                </a:solidFill>
                <a:latin typeface="Calibri"/>
                <a:ea typeface="Calibri"/>
                <a:cs typeface="Calibri"/>
                <a:sym typeface="Calibri"/>
              </a:rPr>
              <a:t> Large Catechisms.  </a:t>
            </a:r>
            <a:r>
              <a:rPr lang="en-US" sz="3000">
                <a:solidFill>
                  <a:srgbClr val="1E4E79"/>
                </a:solidFill>
                <a:latin typeface="Calibri"/>
                <a:ea typeface="Calibri"/>
                <a:cs typeface="Calibri"/>
                <a:sym typeface="Calibri"/>
              </a:rPr>
              <a:t>He wanted parents to have a handy guidebook to instruct children in the six chief parts of Bible doctrine (teaching):</a:t>
            </a:r>
            <a:endParaRPr/>
          </a:p>
          <a:p>
            <a:pPr indent="0" lvl="0" marL="0" marR="0" rtl="0" algn="ctr">
              <a:spcBef>
                <a:spcPts val="0"/>
              </a:spcBef>
              <a:spcAft>
                <a:spcPts val="0"/>
              </a:spcAft>
              <a:buNone/>
            </a:pPr>
            <a:r>
              <a:rPr lang="en-US" sz="2400">
                <a:solidFill>
                  <a:srgbClr val="1E4E79"/>
                </a:solidFill>
                <a:latin typeface="Calibri"/>
                <a:ea typeface="Calibri"/>
                <a:cs typeface="Calibri"/>
                <a:sym typeface="Calibri"/>
              </a:rPr>
              <a:t>1. The Ten Commandments</a:t>
            </a:r>
            <a:endParaRPr/>
          </a:p>
          <a:p>
            <a:pPr indent="0" lvl="0" marL="0" marR="0" rtl="0" algn="ctr">
              <a:spcBef>
                <a:spcPts val="0"/>
              </a:spcBef>
              <a:spcAft>
                <a:spcPts val="0"/>
              </a:spcAft>
              <a:buNone/>
            </a:pPr>
            <a:r>
              <a:rPr lang="en-US" sz="2400">
                <a:solidFill>
                  <a:srgbClr val="1E4E79"/>
                </a:solidFill>
                <a:latin typeface="Calibri"/>
                <a:ea typeface="Calibri"/>
                <a:cs typeface="Calibri"/>
                <a:sym typeface="Calibri"/>
              </a:rPr>
              <a:t>2. The Apostles' Creed</a:t>
            </a:r>
            <a:endParaRPr/>
          </a:p>
          <a:p>
            <a:pPr indent="0" lvl="0" marL="0" marR="0" rtl="0" algn="ctr">
              <a:spcBef>
                <a:spcPts val="0"/>
              </a:spcBef>
              <a:spcAft>
                <a:spcPts val="0"/>
              </a:spcAft>
              <a:buNone/>
            </a:pPr>
            <a:r>
              <a:rPr lang="en-US" sz="2400">
                <a:solidFill>
                  <a:srgbClr val="1E4E79"/>
                </a:solidFill>
                <a:latin typeface="Calibri"/>
                <a:ea typeface="Calibri"/>
                <a:cs typeface="Calibri"/>
                <a:sym typeface="Calibri"/>
              </a:rPr>
              <a:t>3. The Lord’s Prayer</a:t>
            </a:r>
            <a:endParaRPr/>
          </a:p>
          <a:p>
            <a:pPr indent="0" lvl="0" marL="0" marR="0" rtl="0" algn="ctr">
              <a:spcBef>
                <a:spcPts val="0"/>
              </a:spcBef>
              <a:spcAft>
                <a:spcPts val="0"/>
              </a:spcAft>
              <a:buNone/>
            </a:pPr>
            <a:r>
              <a:rPr lang="en-US" sz="2400">
                <a:solidFill>
                  <a:srgbClr val="1E4E79"/>
                </a:solidFill>
                <a:latin typeface="Calibri"/>
                <a:ea typeface="Calibri"/>
                <a:cs typeface="Calibri"/>
                <a:sym typeface="Calibri"/>
              </a:rPr>
              <a:t>4. The Sacrament of Holy Baptism</a:t>
            </a:r>
            <a:endParaRPr/>
          </a:p>
          <a:p>
            <a:pPr indent="0" lvl="0" marL="0" marR="0" rtl="0" algn="ctr">
              <a:spcBef>
                <a:spcPts val="0"/>
              </a:spcBef>
              <a:spcAft>
                <a:spcPts val="0"/>
              </a:spcAft>
              <a:buNone/>
            </a:pPr>
            <a:r>
              <a:rPr lang="en-US" sz="2400">
                <a:solidFill>
                  <a:srgbClr val="1E4E79"/>
                </a:solidFill>
                <a:latin typeface="Calibri"/>
                <a:ea typeface="Calibri"/>
                <a:cs typeface="Calibri"/>
                <a:sym typeface="Calibri"/>
              </a:rPr>
              <a:t>5. The Ministry of the Keys &amp; Confession</a:t>
            </a:r>
            <a:endParaRPr/>
          </a:p>
          <a:p>
            <a:pPr indent="0" lvl="0" marL="0" marR="0" rtl="0" algn="ctr">
              <a:spcBef>
                <a:spcPts val="0"/>
              </a:spcBef>
              <a:spcAft>
                <a:spcPts val="0"/>
              </a:spcAft>
              <a:buNone/>
            </a:pPr>
            <a:r>
              <a:rPr lang="en-US" sz="2400">
                <a:solidFill>
                  <a:srgbClr val="1E4E79"/>
                </a:solidFill>
                <a:latin typeface="Calibri"/>
                <a:ea typeface="Calibri"/>
                <a:cs typeface="Calibri"/>
                <a:sym typeface="Calibri"/>
              </a:rPr>
              <a:t>6. The Sacrament of the Lord’s Supper</a:t>
            </a:r>
            <a:endParaRPr/>
          </a:p>
          <a:p>
            <a:pPr indent="0" lvl="0" marL="0" marR="0" rtl="0" algn="l">
              <a:spcBef>
                <a:spcPts val="0"/>
              </a:spcBef>
              <a:spcAft>
                <a:spcPts val="0"/>
              </a:spcAft>
              <a:buNone/>
            </a:pPr>
            <a:r>
              <a:t/>
            </a:r>
            <a:endParaRPr sz="2400">
              <a:solidFill>
                <a:srgbClr val="0070C0"/>
              </a:solidFill>
              <a:latin typeface="Calibri"/>
              <a:ea typeface="Calibri"/>
              <a:cs typeface="Calibri"/>
              <a:sym typeface="Calibri"/>
            </a:endParaRPr>
          </a:p>
        </p:txBody>
      </p:sp>
      <p:sp>
        <p:nvSpPr>
          <p:cNvPr id="1183" name="Google Shape;1183;p107"/>
          <p:cNvSpPr txBox="1"/>
          <p:nvPr/>
        </p:nvSpPr>
        <p:spPr>
          <a:xfrm>
            <a:off x="1181686" y="534572"/>
            <a:ext cx="56552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08"/>
          <p:cNvSpPr/>
          <p:nvPr/>
        </p:nvSpPr>
        <p:spPr>
          <a:xfrm>
            <a:off x="337625" y="317253"/>
            <a:ext cx="10958732" cy="526297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000">
                <a:solidFill>
                  <a:srgbClr val="1E4E79"/>
                </a:solidFill>
                <a:latin typeface="Calibri"/>
                <a:ea typeface="Calibri"/>
                <a:cs typeface="Calibri"/>
                <a:sym typeface="Calibri"/>
              </a:rPr>
              <a:t>In 1534 he finished and  published the entire Bible in German, having started the Old Testament with the seven penitential psalms.</a:t>
            </a:r>
            <a:endParaRPr/>
          </a:p>
          <a:p>
            <a:pPr indent="0" lvl="0" marL="0" marR="0" rtl="0" algn="l">
              <a:spcBef>
                <a:spcPts val="0"/>
              </a:spcBef>
              <a:spcAft>
                <a:spcPts val="0"/>
              </a:spcAft>
              <a:buNone/>
            </a:pPr>
            <a:r>
              <a:t/>
            </a:r>
            <a:endParaRPr sz="3000">
              <a:solidFill>
                <a:srgbClr val="1E4E79"/>
              </a:solidFill>
              <a:latin typeface="Calibri"/>
              <a:ea typeface="Calibri"/>
              <a:cs typeface="Calibri"/>
              <a:sym typeface="Calibri"/>
            </a:endParaRPr>
          </a:p>
          <a:p>
            <a:pPr indent="0" lvl="0" marL="0" marR="0" rtl="0" algn="l">
              <a:spcBef>
                <a:spcPts val="0"/>
              </a:spcBef>
              <a:spcAft>
                <a:spcPts val="0"/>
              </a:spcAft>
              <a:buNone/>
            </a:pPr>
            <a:r>
              <a:rPr lang="en-US" sz="3000">
                <a:solidFill>
                  <a:srgbClr val="1E4E79"/>
                </a:solidFill>
                <a:latin typeface="Calibri"/>
                <a:ea typeface="Calibri"/>
                <a:cs typeface="Calibri"/>
                <a:sym typeface="Calibri"/>
              </a:rPr>
              <a:t> Even though these books were deemed illegal by the Roman church, people bought them as quickly as they were printed, and soon began debating with priests and monks in the streets. </a:t>
            </a:r>
            <a:endParaRPr/>
          </a:p>
          <a:p>
            <a:pPr indent="0" lvl="0" marL="0" marR="0" rtl="0" algn="l">
              <a:spcBef>
                <a:spcPts val="0"/>
              </a:spcBef>
              <a:spcAft>
                <a:spcPts val="0"/>
              </a:spcAft>
              <a:buNone/>
            </a:pPr>
            <a:r>
              <a:t/>
            </a:r>
            <a:endParaRPr sz="3000">
              <a:solidFill>
                <a:srgbClr val="1E4E79"/>
              </a:solidFill>
              <a:latin typeface="Calibri"/>
              <a:ea typeface="Calibri"/>
              <a:cs typeface="Calibri"/>
              <a:sym typeface="Calibri"/>
            </a:endParaRPr>
          </a:p>
          <a:p>
            <a:pPr indent="0" lvl="0" marL="0" marR="0" rtl="0" algn="l">
              <a:spcBef>
                <a:spcPts val="0"/>
              </a:spcBef>
              <a:spcAft>
                <a:spcPts val="0"/>
              </a:spcAft>
              <a:buNone/>
            </a:pPr>
            <a:r>
              <a:rPr lang="en-US" sz="3000">
                <a:solidFill>
                  <a:srgbClr val="1E4E79"/>
                </a:solidFill>
                <a:latin typeface="Calibri"/>
                <a:ea typeface="Calibri"/>
                <a:cs typeface="Calibri"/>
                <a:sym typeface="Calibri"/>
              </a:rPr>
              <a:t>The schools began producing students who were able to advance the study of Scripture. With the Holy Spirit working through the Word, the Gospel about Jesus as our Savior again began to flourish!</a:t>
            </a:r>
            <a:endParaRPr/>
          </a:p>
          <a:p>
            <a:pPr indent="0" lvl="0" marL="0" marR="0" rtl="0" algn="l">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09"/>
          <p:cNvSpPr txBox="1"/>
          <p:nvPr/>
        </p:nvSpPr>
        <p:spPr>
          <a:xfrm>
            <a:off x="635025" y="0"/>
            <a:ext cx="1178205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Lutherbibel in der Historischen Bibliothek der Franckeschen Stiftungen</a:t>
            </a:r>
            <a:endParaRPr/>
          </a:p>
          <a:p>
            <a:pPr indent="0" lvl="0" marL="0" marR="0" rtl="0" algn="l">
              <a:spcBef>
                <a:spcPts val="0"/>
              </a:spcBef>
              <a:spcAft>
                <a:spcPts val="0"/>
              </a:spcAft>
              <a:buNone/>
            </a:pPr>
            <a:r>
              <a:rPr lang="en-US" sz="2800">
                <a:solidFill>
                  <a:srgbClr val="FF0000"/>
                </a:solidFill>
                <a:latin typeface="Calibri"/>
                <a:ea typeface="Calibri"/>
                <a:cs typeface="Calibri"/>
                <a:sym typeface="Calibri"/>
              </a:rPr>
              <a:t>(Luther‘s Bible in the Library of Franckes Foundation in Halle, Germany)</a:t>
            </a:r>
            <a:endParaRPr sz="2800">
              <a:solidFill>
                <a:srgbClr val="FF0000"/>
              </a:solidFill>
              <a:latin typeface="Calibri"/>
              <a:ea typeface="Calibri"/>
              <a:cs typeface="Calibri"/>
              <a:sym typeface="Calibri"/>
            </a:endParaRPr>
          </a:p>
        </p:txBody>
      </p:sp>
      <p:pic>
        <p:nvPicPr>
          <p:cNvPr id="1194" name="Google Shape;1194;p109"/>
          <p:cNvPicPr preferRelativeResize="0"/>
          <p:nvPr/>
        </p:nvPicPr>
        <p:blipFill rotWithShape="1">
          <a:blip r:embed="rId3">
            <a:alphaModFix/>
          </a:blip>
          <a:srcRect b="0" l="0" r="0" t="0"/>
          <a:stretch/>
        </p:blipFill>
        <p:spPr>
          <a:xfrm>
            <a:off x="2128771" y="1090776"/>
            <a:ext cx="7479088" cy="4987616"/>
          </a:xfrm>
          <a:prstGeom prst="rect">
            <a:avLst/>
          </a:prstGeom>
          <a:noFill/>
          <a:ln>
            <a:noFill/>
          </a:ln>
        </p:spPr>
      </p:pic>
      <p:sp>
        <p:nvSpPr>
          <p:cNvPr id="1195" name="Google Shape;1195;p109"/>
          <p:cNvSpPr txBox="1"/>
          <p:nvPr/>
        </p:nvSpPr>
        <p:spPr>
          <a:xfrm>
            <a:off x="3929062" y="6215062"/>
            <a:ext cx="3878507" cy="584775"/>
          </a:xfrm>
          <a:prstGeom prst="rect">
            <a:avLst/>
          </a:prstGeom>
          <a:solidFill>
            <a:srgbClr val="FFD96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Almost 500 years old</a:t>
            </a:r>
            <a:endParaRPr/>
          </a:p>
        </p:txBody>
      </p:sp>
      <p:sp>
        <p:nvSpPr>
          <p:cNvPr id="1196" name="Google Shape;1196;p109"/>
          <p:cNvSpPr txBox="1"/>
          <p:nvPr/>
        </p:nvSpPr>
        <p:spPr>
          <a:xfrm>
            <a:off x="10874326" y="5725551"/>
            <a:ext cx="9284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[53]</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1822"/>
                                        <p:tgtEl>
                                          <p:spTgt spid="1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10"/>
          <p:cNvSpPr/>
          <p:nvPr/>
        </p:nvSpPr>
        <p:spPr>
          <a:xfrm>
            <a:off x="6761871" y="5232234"/>
            <a:ext cx="3774830"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Artist: Prof. Herman Fleischer, Northwestern College, Watertown, WI   circa 1940.  WELS Seminary library, Mequon, WI.</a:t>
            </a:r>
            <a:endParaRPr sz="1800">
              <a:solidFill>
                <a:schemeClr val="dk1"/>
              </a:solidFill>
              <a:latin typeface="Calibri"/>
              <a:ea typeface="Calibri"/>
              <a:cs typeface="Calibri"/>
              <a:sym typeface="Calibri"/>
            </a:endParaRPr>
          </a:p>
        </p:txBody>
      </p:sp>
      <p:pic>
        <p:nvPicPr>
          <p:cNvPr id="1202" name="Google Shape;1202;p110"/>
          <p:cNvPicPr preferRelativeResize="0"/>
          <p:nvPr/>
        </p:nvPicPr>
        <p:blipFill rotWithShape="1">
          <a:blip r:embed="rId3">
            <a:alphaModFix/>
          </a:blip>
          <a:srcRect b="0" l="0" r="0" t="0"/>
          <a:stretch/>
        </p:blipFill>
        <p:spPr>
          <a:xfrm>
            <a:off x="279759" y="196947"/>
            <a:ext cx="5040452" cy="6661053"/>
          </a:xfrm>
          <a:prstGeom prst="rect">
            <a:avLst/>
          </a:prstGeom>
          <a:noFill/>
          <a:ln>
            <a:noFill/>
          </a:ln>
        </p:spPr>
      </p:pic>
      <p:sp>
        <p:nvSpPr>
          <p:cNvPr id="1203" name="Google Shape;1203;p110"/>
          <p:cNvSpPr/>
          <p:nvPr/>
        </p:nvSpPr>
        <p:spPr>
          <a:xfrm>
            <a:off x="5706794" y="376702"/>
            <a:ext cx="6096000" cy="3477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2 Timothy 3:16 “All Scripture is </a:t>
            </a:r>
            <a:r>
              <a:rPr b="1" i="1" lang="en-US" sz="4400">
                <a:solidFill>
                  <a:schemeClr val="dk1"/>
                </a:solidFill>
                <a:latin typeface="Calibri"/>
                <a:ea typeface="Calibri"/>
                <a:cs typeface="Calibri"/>
                <a:sym typeface="Calibri"/>
              </a:rPr>
              <a:t>God-breathed</a:t>
            </a:r>
            <a:r>
              <a:rPr lang="en-US" sz="4400">
                <a:solidFill>
                  <a:schemeClr val="dk1"/>
                </a:solidFill>
                <a:latin typeface="Calibri"/>
                <a:ea typeface="Calibri"/>
                <a:cs typeface="Calibri"/>
                <a:sym typeface="Calibri"/>
              </a:rPr>
              <a:t> and is useful for teaching, rebuking, correcting and training in righteousness.”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11"/>
          <p:cNvSpPr txBox="1"/>
          <p:nvPr/>
        </p:nvSpPr>
        <p:spPr>
          <a:xfrm>
            <a:off x="365759" y="764991"/>
            <a:ext cx="2926080"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Luther  married a former nun, Catherine von Bora, in 1525; God blessed them with six children. Philip Melanchthon was a frequent visitor in their home.</a:t>
            </a:r>
            <a:endParaRPr/>
          </a:p>
        </p:txBody>
      </p:sp>
      <p:pic>
        <p:nvPicPr>
          <p:cNvPr id="1209" name="Google Shape;1209;p111"/>
          <p:cNvPicPr preferRelativeResize="0"/>
          <p:nvPr/>
        </p:nvPicPr>
        <p:blipFill rotWithShape="1">
          <a:blip r:embed="rId3">
            <a:alphaModFix/>
          </a:blip>
          <a:srcRect b="0" l="0" r="0" t="0"/>
          <a:stretch/>
        </p:blipFill>
        <p:spPr>
          <a:xfrm>
            <a:off x="3798277" y="636711"/>
            <a:ext cx="7854168" cy="5509138"/>
          </a:xfrm>
          <a:prstGeom prst="rect">
            <a:avLst/>
          </a:prstGeom>
          <a:noFill/>
          <a:ln>
            <a:noFill/>
          </a:ln>
        </p:spPr>
      </p:pic>
      <p:sp>
        <p:nvSpPr>
          <p:cNvPr id="1210" name="Google Shape;1210;p111"/>
          <p:cNvSpPr txBox="1"/>
          <p:nvPr/>
        </p:nvSpPr>
        <p:spPr>
          <a:xfrm>
            <a:off x="10297550" y="6274191"/>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action="ppaction://hlinksldjump" r:id="rId4"/>
              </a:rPr>
              <a:t>[54]</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