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png&amp;ehk=9pSZeQ6TxE3"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2.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2" r:id="rId2"/>
    <p:sldId id="256" r:id="rId3"/>
    <p:sldId id="297" r:id="rId4"/>
    <p:sldId id="298" r:id="rId5"/>
    <p:sldId id="319" r:id="rId6"/>
    <p:sldId id="310" r:id="rId7"/>
    <p:sldId id="316" r:id="rId8"/>
    <p:sldId id="303" r:id="rId9"/>
    <p:sldId id="307" r:id="rId10"/>
    <p:sldId id="304" r:id="rId11"/>
    <p:sldId id="296" r:id="rId12"/>
    <p:sldId id="318" r:id="rId13"/>
    <p:sldId id="257" r:id="rId14"/>
    <p:sldId id="278" r:id="rId15"/>
    <p:sldId id="267" r:id="rId16"/>
    <p:sldId id="265" r:id="rId17"/>
    <p:sldId id="270" r:id="rId18"/>
    <p:sldId id="268" r:id="rId19"/>
    <p:sldId id="279" r:id="rId20"/>
    <p:sldId id="280" r:id="rId21"/>
    <p:sldId id="272" r:id="rId22"/>
    <p:sldId id="276" r:id="rId23"/>
    <p:sldId id="286" r:id="rId24"/>
    <p:sldId id="314" r:id="rId25"/>
    <p:sldId id="287" r:id="rId26"/>
    <p:sldId id="289" r:id="rId27"/>
    <p:sldId id="311" r:id="rId28"/>
    <p:sldId id="315" r:id="rId29"/>
    <p:sldId id="313" r:id="rId30"/>
    <p:sldId id="312" r:id="rId31"/>
    <p:sldId id="275" r:id="rId32"/>
    <p:sldId id="302" r:id="rId33"/>
    <p:sldId id="308"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initials="Gu" lastIdx="34" clrIdx="0"/>
  <p:cmAuthor id="2" name="Kathryn Ubl" initials="KU" lastIdx="2" clrIdx="1">
    <p:extLst>
      <p:ext uri="{19B8F6BF-5375-455C-9EA6-DF929625EA0E}">
        <p15:presenceInfo xmlns:p15="http://schemas.microsoft.com/office/powerpoint/2012/main" userId="7b03b02fc455a7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EEB7"/>
    <a:srgbClr val="FFFFCC"/>
    <a:srgbClr val="CCCCFF"/>
    <a:srgbClr val="993300"/>
    <a:srgbClr val="CC66FF"/>
    <a:srgbClr val="C6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F047D-8315-41FD-A599-A15D24D343C9}" type="datetimeFigureOut">
              <a:rPr lang="en-US" smtClean="0"/>
              <a:t>9/10/2017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E4EBF-5C43-4BE0-BB81-76EA3884160D}" type="slidenum">
              <a:rPr lang="en-US" smtClean="0"/>
              <a:t>‹#›</a:t>
            </a:fld>
            <a:endParaRPr lang="en-US"/>
          </a:p>
        </p:txBody>
      </p:sp>
    </p:spTree>
    <p:extLst>
      <p:ext uri="{BB962C8B-B14F-4D97-AF65-F5344CB8AC3E}">
        <p14:creationId xmlns:p14="http://schemas.microsoft.com/office/powerpoint/2010/main" val="260928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quote.org/wiki/Go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text of Luther's documents. He did not capitalize the word pope.  http://www.projectwittenberg.org/pub/resources/text/wittenberg/luther/web/nblty-03.html</a:t>
            </a:r>
          </a:p>
        </p:txBody>
      </p:sp>
      <p:sp>
        <p:nvSpPr>
          <p:cNvPr id="4" name="Slide Number Placeholder 3"/>
          <p:cNvSpPr>
            <a:spLocks noGrp="1"/>
          </p:cNvSpPr>
          <p:nvPr>
            <p:ph type="sldNum" sz="quarter" idx="10"/>
          </p:nvPr>
        </p:nvSpPr>
        <p:spPr/>
        <p:txBody>
          <a:bodyPr/>
          <a:lstStyle/>
          <a:p>
            <a:fld id="{C6AE4EBF-5C43-4BE0-BB81-76EA3884160D}" type="slidenum">
              <a:rPr lang="en-US" smtClean="0"/>
              <a:t>2</a:t>
            </a:fld>
            <a:endParaRPr lang="en-US"/>
          </a:p>
        </p:txBody>
      </p:sp>
    </p:spTree>
    <p:extLst>
      <p:ext uri="{BB962C8B-B14F-4D97-AF65-F5344CB8AC3E}">
        <p14:creationId xmlns:p14="http://schemas.microsoft.com/office/powerpoint/2010/main" val="272553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http://liturgia.mforos.com/1699131/10523877-proclamacion-de-dogmas/</a:t>
            </a:r>
          </a:p>
        </p:txBody>
      </p:sp>
      <p:sp>
        <p:nvSpPr>
          <p:cNvPr id="4" name="Slide Number Placeholder 3"/>
          <p:cNvSpPr>
            <a:spLocks noGrp="1"/>
          </p:cNvSpPr>
          <p:nvPr>
            <p:ph type="sldNum" sz="quarter" idx="10"/>
          </p:nvPr>
        </p:nvSpPr>
        <p:spPr/>
        <p:txBody>
          <a:bodyPr/>
          <a:lstStyle/>
          <a:p>
            <a:fld id="{C6AE4EBF-5C43-4BE0-BB81-76EA3884160D}" type="slidenum">
              <a:rPr lang="en-US" smtClean="0"/>
              <a:t>3</a:t>
            </a:fld>
            <a:endParaRPr lang="en-US"/>
          </a:p>
        </p:txBody>
      </p:sp>
    </p:spTree>
    <p:extLst>
      <p:ext uri="{BB962C8B-B14F-4D97-AF65-F5344CB8AC3E}">
        <p14:creationId xmlns:p14="http://schemas.microsoft.com/office/powerpoint/2010/main" val="74864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http://somekingskent.blogspot.com/2012/12/the-art-of-daulaires-greek-myth.html</a:t>
            </a:r>
          </a:p>
        </p:txBody>
      </p:sp>
      <p:sp>
        <p:nvSpPr>
          <p:cNvPr id="4" name="Slide Number Placeholder 3"/>
          <p:cNvSpPr>
            <a:spLocks noGrp="1"/>
          </p:cNvSpPr>
          <p:nvPr>
            <p:ph type="sldNum" sz="quarter" idx="10"/>
          </p:nvPr>
        </p:nvSpPr>
        <p:spPr/>
        <p:txBody>
          <a:bodyPr/>
          <a:lstStyle/>
          <a:p>
            <a:fld id="{C6AE4EBF-5C43-4BE0-BB81-76EA3884160D}" type="slidenum">
              <a:rPr lang="en-US" smtClean="0"/>
              <a:t>10</a:t>
            </a:fld>
            <a:endParaRPr lang="en-US"/>
          </a:p>
        </p:txBody>
      </p:sp>
    </p:spTree>
    <p:extLst>
      <p:ext uri="{BB962C8B-B14F-4D97-AF65-F5344CB8AC3E}">
        <p14:creationId xmlns:p14="http://schemas.microsoft.com/office/powerpoint/2010/main" val="305188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http://www.hebroots.com/lul7_8.html</a:t>
            </a:r>
            <a:endParaRPr lang="en-US"/>
          </a:p>
        </p:txBody>
      </p:sp>
      <p:sp>
        <p:nvSpPr>
          <p:cNvPr id="4" name="Slide Number Placeholder 3"/>
          <p:cNvSpPr>
            <a:spLocks noGrp="1"/>
          </p:cNvSpPr>
          <p:nvPr>
            <p:ph type="sldNum" sz="quarter" idx="10"/>
          </p:nvPr>
        </p:nvSpPr>
        <p:spPr/>
        <p:txBody>
          <a:bodyPr/>
          <a:lstStyle/>
          <a:p>
            <a:fld id="{C6AE4EBF-5C43-4BE0-BB81-76EA3884160D}" type="slidenum">
              <a:rPr lang="en-US" smtClean="0"/>
              <a:t>17</a:t>
            </a:fld>
            <a:endParaRPr lang="en-US"/>
          </a:p>
        </p:txBody>
      </p:sp>
    </p:spTree>
    <p:extLst>
      <p:ext uri="{BB962C8B-B14F-4D97-AF65-F5344CB8AC3E}">
        <p14:creationId xmlns:p14="http://schemas.microsoft.com/office/powerpoint/2010/main" val="92914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 </a:t>
            </a:r>
            <a:r>
              <a:rPr lang="en-US" sz="1200" b="0" i="0" kern="1200" dirty="0" err="1">
                <a:solidFill>
                  <a:schemeClr val="tx1"/>
                </a:solidFill>
                <a:effectLst/>
                <a:latin typeface="+mn-lt"/>
                <a:ea typeface="+mn-ea"/>
                <a:cs typeface="+mn-cs"/>
              </a:rPr>
              <a:t>defie</a:t>
            </a:r>
            <a:r>
              <a:rPr lang="en-US" sz="1200" b="0" i="0" kern="1200" dirty="0">
                <a:solidFill>
                  <a:schemeClr val="tx1"/>
                </a:solidFill>
                <a:effectLst/>
                <a:latin typeface="+mn-lt"/>
                <a:ea typeface="+mn-ea"/>
                <a:cs typeface="+mn-cs"/>
              </a:rPr>
              <a:t> the Pope and all his </a:t>
            </a:r>
            <a:r>
              <a:rPr lang="en-US" sz="1200" b="0" i="0" kern="1200" dirty="0" err="1">
                <a:solidFill>
                  <a:schemeClr val="tx1"/>
                </a:solidFill>
                <a:effectLst/>
                <a:latin typeface="+mn-lt"/>
                <a:ea typeface="+mn-ea"/>
                <a:cs typeface="+mn-cs"/>
              </a:rPr>
              <a:t>lawes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If </a:t>
            </a:r>
            <a:r>
              <a:rPr lang="en-US" sz="1200" b="1" i="0" u="none" strike="noStrike" kern="1200" dirty="0">
                <a:solidFill>
                  <a:schemeClr val="tx1"/>
                </a:solidFill>
                <a:effectLst/>
                <a:latin typeface="+mn-lt"/>
                <a:ea typeface="+mn-ea"/>
                <a:cs typeface="+mn-cs"/>
                <a:hlinkClick r:id="rId3" tooltip="God"/>
              </a:rPr>
              <a:t>God</a:t>
            </a:r>
            <a:r>
              <a:rPr lang="en-US" sz="1200" b="1" i="0" kern="1200" dirty="0">
                <a:solidFill>
                  <a:schemeClr val="tx1"/>
                </a:solidFill>
                <a:effectLst/>
                <a:latin typeface="+mn-lt"/>
                <a:ea typeface="+mn-ea"/>
                <a:cs typeface="+mn-cs"/>
              </a:rPr>
              <a:t> spare my life, ere many </a:t>
            </a:r>
            <a:r>
              <a:rPr lang="en-US" sz="1200" b="1" i="0" kern="1200" dirty="0" err="1">
                <a:solidFill>
                  <a:schemeClr val="tx1"/>
                </a:solidFill>
                <a:effectLst/>
                <a:latin typeface="+mn-lt"/>
                <a:ea typeface="+mn-ea"/>
                <a:cs typeface="+mn-cs"/>
              </a:rPr>
              <a:t>yeares</a:t>
            </a:r>
            <a:r>
              <a:rPr lang="en-US" sz="1200" b="1" i="0" kern="1200" dirty="0">
                <a:solidFill>
                  <a:schemeClr val="tx1"/>
                </a:solidFill>
                <a:effectLst/>
                <a:latin typeface="+mn-lt"/>
                <a:ea typeface="+mn-ea"/>
                <a:cs typeface="+mn-cs"/>
              </a:rPr>
              <a:t> I </a:t>
            </a:r>
            <a:r>
              <a:rPr lang="en-US" sz="1200" b="1" i="0" kern="1200" dirty="0" err="1">
                <a:solidFill>
                  <a:schemeClr val="tx1"/>
                </a:solidFill>
                <a:effectLst/>
                <a:latin typeface="+mn-lt"/>
                <a:ea typeface="+mn-ea"/>
                <a:cs typeface="+mn-cs"/>
              </a:rPr>
              <a:t>wyl</a:t>
            </a:r>
            <a:r>
              <a:rPr lang="en-US" sz="1200" b="1" i="0" kern="1200" dirty="0">
                <a:solidFill>
                  <a:schemeClr val="tx1"/>
                </a:solidFill>
                <a:effectLst/>
                <a:latin typeface="+mn-lt"/>
                <a:ea typeface="+mn-ea"/>
                <a:cs typeface="+mn-cs"/>
              </a:rPr>
              <a:t> cause a boy that </a:t>
            </a:r>
            <a:r>
              <a:rPr lang="en-US" sz="1200" b="1" i="0" kern="1200" dirty="0" err="1">
                <a:solidFill>
                  <a:schemeClr val="tx1"/>
                </a:solidFill>
                <a:effectLst/>
                <a:latin typeface="+mn-lt"/>
                <a:ea typeface="+mn-ea"/>
                <a:cs typeface="+mn-cs"/>
              </a:rPr>
              <a:t>driveth</a:t>
            </a:r>
            <a:r>
              <a:rPr lang="en-US" sz="1200" b="1" i="0" kern="1200" dirty="0">
                <a:solidFill>
                  <a:schemeClr val="tx1"/>
                </a:solidFill>
                <a:effectLst/>
                <a:latin typeface="+mn-lt"/>
                <a:ea typeface="+mn-ea"/>
                <a:cs typeface="+mn-cs"/>
              </a:rPr>
              <a:t> the plough to know more of the Scripture, than he </a:t>
            </a:r>
            <a:r>
              <a:rPr lang="en-US" sz="1200" b="1" i="0" kern="1200" dirty="0" err="1">
                <a:solidFill>
                  <a:schemeClr val="tx1"/>
                </a:solidFill>
                <a:effectLst/>
                <a:latin typeface="+mn-lt"/>
                <a:ea typeface="+mn-ea"/>
                <a:cs typeface="+mn-cs"/>
              </a:rPr>
              <a:t>doust</a:t>
            </a:r>
            <a:r>
              <a:rPr lang="en-US" sz="1200" b="1" i="0" kern="1200" dirty="0">
                <a:solidFill>
                  <a:schemeClr val="tx1"/>
                </a:solidFill>
                <a:effectLst/>
                <a:latin typeface="+mn-lt"/>
                <a:ea typeface="+mn-ea"/>
                <a:cs typeface="+mn-cs"/>
              </a:rPr>
              <a:t>.”  William Tyndale. https://en.wikiquote.org/wiki/William_Tyndale</a:t>
            </a:r>
            <a:endParaRPr lang="en-US" dirty="0"/>
          </a:p>
        </p:txBody>
      </p:sp>
      <p:sp>
        <p:nvSpPr>
          <p:cNvPr id="4" name="Slide Number Placeholder 3"/>
          <p:cNvSpPr>
            <a:spLocks noGrp="1"/>
          </p:cNvSpPr>
          <p:nvPr>
            <p:ph type="sldNum" sz="quarter" idx="10"/>
          </p:nvPr>
        </p:nvSpPr>
        <p:spPr/>
        <p:txBody>
          <a:bodyPr/>
          <a:lstStyle/>
          <a:p>
            <a:fld id="{C6AE4EBF-5C43-4BE0-BB81-76EA3884160D}" type="slidenum">
              <a:rPr lang="en-US" smtClean="0"/>
              <a:t>30</a:t>
            </a:fld>
            <a:endParaRPr lang="en-US"/>
          </a:p>
        </p:txBody>
      </p:sp>
    </p:spTree>
    <p:extLst>
      <p:ext uri="{BB962C8B-B14F-4D97-AF65-F5344CB8AC3E}">
        <p14:creationId xmlns:p14="http://schemas.microsoft.com/office/powerpoint/2010/main" val="105356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124AF5-E0A7-456E-8E66-74487033E3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94895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24AF5-E0A7-456E-8E66-74487033E3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140171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24AF5-E0A7-456E-8E66-74487033E3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127137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24AF5-E0A7-456E-8E66-74487033E3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55865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124AF5-E0A7-456E-8E66-74487033E3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27371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124AF5-E0A7-456E-8E66-74487033E399}"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39238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24AF5-E0A7-456E-8E66-74487033E399}"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360866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124AF5-E0A7-456E-8E66-74487033E399}"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122186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24AF5-E0A7-456E-8E66-74487033E399}"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227456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124AF5-E0A7-456E-8E66-74487033E399}"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427641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124AF5-E0A7-456E-8E66-74487033E399}"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2E45C-389D-4E79-87A4-B9D0A2FBDEA8}" type="slidenum">
              <a:rPr lang="en-US" smtClean="0"/>
              <a:t>‹#›</a:t>
            </a:fld>
            <a:endParaRPr lang="en-US"/>
          </a:p>
        </p:txBody>
      </p:sp>
    </p:spTree>
    <p:extLst>
      <p:ext uri="{BB962C8B-B14F-4D97-AF65-F5344CB8AC3E}">
        <p14:creationId xmlns:p14="http://schemas.microsoft.com/office/powerpoint/2010/main" val="291230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24AF5-E0A7-456E-8E66-74487033E399}" type="datetimeFigureOut">
              <a:rPr lang="en-US" smtClean="0"/>
              <a:t>9/10/2017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2E45C-389D-4E79-87A4-B9D0A2FBDEA8}" type="slidenum">
              <a:rPr lang="en-US" smtClean="0"/>
              <a:t>‹#›</a:t>
            </a:fld>
            <a:endParaRPr lang="en-US"/>
          </a:p>
        </p:txBody>
      </p:sp>
    </p:spTree>
    <p:extLst>
      <p:ext uri="{BB962C8B-B14F-4D97-AF65-F5344CB8AC3E}">
        <p14:creationId xmlns:p14="http://schemas.microsoft.com/office/powerpoint/2010/main" val="34823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hyperlink" Target="https://en.wikisource.org/wiki/Bible_(King_James)/Romans#10:10" TargetMode="External"/><Relationship Id="rId2" Type="http://schemas.openxmlformats.org/officeDocument/2006/relationships/image" Target="../media/image35.png&amp;ehk=9pSZeQ6TxE3"/><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commons.wikimedia.org/wiki/Main_Pag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252" y="1828800"/>
            <a:ext cx="6489700" cy="4000500"/>
          </a:xfrm>
          <a:prstGeom prst="rect">
            <a:avLst/>
          </a:prstGeom>
        </p:spPr>
      </p:pic>
      <p:sp>
        <p:nvSpPr>
          <p:cNvPr id="3" name="TextBox 2"/>
          <p:cNvSpPr txBox="1"/>
          <p:nvPr/>
        </p:nvSpPr>
        <p:spPr>
          <a:xfrm>
            <a:off x="2647950" y="381000"/>
            <a:ext cx="7122043" cy="830997"/>
          </a:xfrm>
          <a:prstGeom prst="rect">
            <a:avLst/>
          </a:prstGeom>
          <a:noFill/>
        </p:spPr>
        <p:txBody>
          <a:bodyPr wrap="square" rtlCol="0" anchor="t">
            <a:spAutoFit/>
          </a:bodyPr>
          <a:lstStyle/>
          <a:p>
            <a:pPr algn="ctr"/>
            <a:r>
              <a:rPr lang="en-US" sz="4800" dirty="0"/>
              <a:t>Who was Martin Luther?</a:t>
            </a:r>
          </a:p>
        </p:txBody>
      </p:sp>
    </p:spTree>
    <p:extLst>
      <p:ext uri="{BB962C8B-B14F-4D97-AF65-F5344CB8AC3E}">
        <p14:creationId xmlns:p14="http://schemas.microsoft.com/office/powerpoint/2010/main" val="283954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127" y="196947"/>
            <a:ext cx="4540759" cy="6506308"/>
          </a:xfrm>
          <a:prstGeom prst="rect">
            <a:avLst/>
          </a:prstGeom>
        </p:spPr>
      </p:pic>
      <p:sp>
        <p:nvSpPr>
          <p:cNvPr id="4" name="TextBox 3"/>
          <p:cNvSpPr txBox="1"/>
          <p:nvPr/>
        </p:nvSpPr>
        <p:spPr>
          <a:xfrm>
            <a:off x="337625" y="562708"/>
            <a:ext cx="5373858" cy="6986528"/>
          </a:xfrm>
          <a:prstGeom prst="rect">
            <a:avLst/>
          </a:prstGeom>
          <a:noFill/>
        </p:spPr>
        <p:txBody>
          <a:bodyPr wrap="square" rtlCol="0" anchor="t">
            <a:spAutoFit/>
          </a:bodyPr>
          <a:lstStyle/>
          <a:p>
            <a:r>
              <a:rPr lang="en-US" sz="3200" dirty="0"/>
              <a:t>Here is a remarkable picture from  </a:t>
            </a:r>
            <a:r>
              <a:rPr lang="en-US" sz="3200" u="sng" dirty="0"/>
              <a:t>D'Aulaires' Book of Greek Myths,</a:t>
            </a:r>
            <a:r>
              <a:rPr lang="en-US" sz="3200" dirty="0"/>
              <a:t> c1962, of some of the problems that came after Adam and Eve sinned.</a:t>
            </a:r>
          </a:p>
          <a:p>
            <a:endParaRPr lang="en-US" sz="3200" dirty="0"/>
          </a:p>
          <a:p>
            <a:r>
              <a:rPr lang="en-US" sz="3200" dirty="0"/>
              <a:t>Can you think of an example of each one?</a:t>
            </a:r>
          </a:p>
          <a:p>
            <a:endParaRPr lang="en-US" sz="3200" dirty="0"/>
          </a:p>
          <a:p>
            <a:endParaRPr lang="en-US" sz="3200" dirty="0"/>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51860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369" y="193482"/>
            <a:ext cx="11074332" cy="1384995"/>
          </a:xfrm>
          <a:prstGeom prst="rect">
            <a:avLst/>
          </a:prstGeom>
          <a:noFill/>
        </p:spPr>
        <p:txBody>
          <a:bodyPr wrap="square" rtlCol="0" anchor="t">
            <a:spAutoFit/>
          </a:bodyPr>
          <a:lstStyle/>
          <a:p>
            <a:r>
              <a:rPr lang="en-US" sz="2800" dirty="0"/>
              <a:t>The Bible tells us that, in the beginning, God made everything perfect. But when Adam and Eve disobeyed God everything was ruined. Now we are born sinful. God’s Law says, “The wages of sin is death.”  Romans 6:23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29" y="1833490"/>
            <a:ext cx="12038427" cy="3821722"/>
          </a:xfrm>
          <a:prstGeom prst="rect">
            <a:avLst/>
          </a:prstGeom>
        </p:spPr>
      </p:pic>
    </p:spTree>
    <p:extLst>
      <p:ext uri="{BB962C8B-B14F-4D97-AF65-F5344CB8AC3E}">
        <p14:creationId xmlns:p14="http://schemas.microsoft.com/office/powerpoint/2010/main" val="5966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285750"/>
            <a:ext cx="4411732" cy="6494085"/>
          </a:xfrm>
          <a:prstGeom prst="rect">
            <a:avLst/>
          </a:prstGeom>
          <a:noFill/>
        </p:spPr>
        <p:txBody>
          <a:bodyPr wrap="square" rtlCol="0" anchor="t">
            <a:spAutoFit/>
          </a:bodyPr>
          <a:lstStyle/>
          <a:p>
            <a:r>
              <a:rPr lang="en-US" sz="3200" dirty="0"/>
              <a:t>Throughout Old Testament times, God told His people to make burnt offerings as </a:t>
            </a:r>
            <a:r>
              <a:rPr lang="en-US" sz="3200" dirty="0">
                <a:latin typeface="Arial Black" panose="020B0A04020102020204" pitchFamily="34" charset="0"/>
              </a:rPr>
              <a:t>sacrifices</a:t>
            </a:r>
            <a:r>
              <a:rPr lang="en-US" sz="3200" dirty="0"/>
              <a:t> to Him. He wanted them to remember that they were sinners and to understand that Jesus, their Savior, was coming to forgive </a:t>
            </a:r>
            <a:r>
              <a:rPr lang="en-US" sz="3200" u="sng" dirty="0"/>
              <a:t>all</a:t>
            </a:r>
            <a:r>
              <a:rPr lang="en-US" sz="3200" dirty="0"/>
              <a:t> sins by dying on the cross and rising again.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356" y="410815"/>
            <a:ext cx="7230949" cy="5613009"/>
          </a:xfrm>
          <a:prstGeom prst="rect">
            <a:avLst/>
          </a:prstGeom>
        </p:spPr>
      </p:pic>
    </p:spTree>
    <p:extLst>
      <p:ext uri="{BB962C8B-B14F-4D97-AF65-F5344CB8AC3E}">
        <p14:creationId xmlns:p14="http://schemas.microsoft.com/office/powerpoint/2010/main" val="341990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763" y="1328359"/>
            <a:ext cx="7716028" cy="5231467"/>
          </a:xfrm>
          <a:prstGeom prst="rect">
            <a:avLst/>
          </a:prstGeom>
        </p:spPr>
      </p:pic>
      <p:sp>
        <p:nvSpPr>
          <p:cNvPr id="3" name="Flowchart: Process 2"/>
          <p:cNvSpPr/>
          <p:nvPr/>
        </p:nvSpPr>
        <p:spPr>
          <a:xfrm>
            <a:off x="304799" y="4943061"/>
            <a:ext cx="2358887" cy="16167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Cain offered his best crops to God.</a:t>
            </a:r>
          </a:p>
        </p:txBody>
      </p:sp>
      <p:sp>
        <p:nvSpPr>
          <p:cNvPr id="4" name="Flowchart: Process 3"/>
          <p:cNvSpPr/>
          <p:nvPr/>
        </p:nvSpPr>
        <p:spPr>
          <a:xfrm>
            <a:off x="8256104" y="5367130"/>
            <a:ext cx="2796209" cy="12987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Able offered his most perfect animals to God</a:t>
            </a:r>
          </a:p>
        </p:txBody>
      </p:sp>
      <p:sp>
        <p:nvSpPr>
          <p:cNvPr id="5" name="TextBox 4"/>
          <p:cNvSpPr txBox="1"/>
          <p:nvPr/>
        </p:nvSpPr>
        <p:spPr>
          <a:xfrm>
            <a:off x="304799" y="322586"/>
            <a:ext cx="11688418" cy="1077218"/>
          </a:xfrm>
          <a:prstGeom prst="rect">
            <a:avLst/>
          </a:prstGeom>
          <a:noFill/>
        </p:spPr>
        <p:txBody>
          <a:bodyPr wrap="square" rtlCol="0">
            <a:spAutoFit/>
          </a:bodyPr>
          <a:lstStyle/>
          <a:p>
            <a:pPr algn="ctr"/>
            <a:r>
              <a:rPr lang="en-US" sz="3200" dirty="0"/>
              <a:t>The Bible tells us that the first people who made sacrifices were Adam and Eve’s sons: Cain and Abel</a:t>
            </a:r>
          </a:p>
        </p:txBody>
      </p:sp>
    </p:spTree>
    <p:extLst>
      <p:ext uri="{BB962C8B-B14F-4D97-AF65-F5344CB8AC3E}">
        <p14:creationId xmlns:p14="http://schemas.microsoft.com/office/powerpoint/2010/main" val="30748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948070" y="1470991"/>
            <a:ext cx="7315200" cy="3970318"/>
          </a:xfrm>
          <a:prstGeom prst="rect">
            <a:avLst/>
          </a:prstGeom>
          <a:noFill/>
        </p:spPr>
        <p:txBody>
          <a:bodyPr wrap="square" rtlCol="0" anchor="t">
            <a:spAutoFit/>
          </a:bodyPr>
          <a:lstStyle/>
          <a:p>
            <a:r>
              <a:rPr lang="en-US" sz="3600" dirty="0"/>
              <a:t>God accepted Abel’s offering for his sins because his offering came from his faith. </a:t>
            </a:r>
          </a:p>
          <a:p>
            <a:endParaRPr lang="en-US" sz="3600" dirty="0"/>
          </a:p>
          <a:p>
            <a:r>
              <a:rPr lang="en-US" sz="3600" dirty="0"/>
              <a:t>He did not accept Cain’s offering.</a:t>
            </a:r>
          </a:p>
          <a:p>
            <a:endParaRPr lang="en-US" sz="3600" dirty="0"/>
          </a:p>
          <a:p>
            <a:r>
              <a:rPr lang="en-US" sz="3600" dirty="0"/>
              <a:t>Martin Luther wanted to be like Abel.</a:t>
            </a:r>
          </a:p>
        </p:txBody>
      </p:sp>
    </p:spTree>
    <p:extLst>
      <p:ext uri="{BB962C8B-B14F-4D97-AF65-F5344CB8AC3E}">
        <p14:creationId xmlns:p14="http://schemas.microsoft.com/office/powerpoint/2010/main" val="46669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508" y="130131"/>
            <a:ext cx="4572000" cy="6531429"/>
          </a:xfrm>
          <a:prstGeom prst="rect">
            <a:avLst/>
          </a:prstGeom>
        </p:spPr>
      </p:pic>
      <p:sp>
        <p:nvSpPr>
          <p:cNvPr id="3" name="TextBox 2"/>
          <p:cNvSpPr txBox="1"/>
          <p:nvPr/>
        </p:nvSpPr>
        <p:spPr>
          <a:xfrm>
            <a:off x="1372518" y="1038766"/>
            <a:ext cx="4156085" cy="5078313"/>
          </a:xfrm>
          <a:prstGeom prst="rect">
            <a:avLst/>
          </a:prstGeom>
          <a:noFill/>
        </p:spPr>
        <p:txBody>
          <a:bodyPr wrap="square" rtlCol="0" anchor="t">
            <a:spAutoFit/>
          </a:bodyPr>
          <a:lstStyle/>
          <a:p>
            <a:r>
              <a:rPr lang="en-US" sz="3600" dirty="0"/>
              <a:t>Later, when Noah and his family were brought safely through the Great Flood, Noah built an altar to the Lord so he could sacrifice like Adam and Abel and others before him.</a:t>
            </a:r>
          </a:p>
        </p:txBody>
      </p:sp>
    </p:spTree>
    <p:extLst>
      <p:ext uri="{BB962C8B-B14F-4D97-AF65-F5344CB8AC3E}">
        <p14:creationId xmlns:p14="http://schemas.microsoft.com/office/powerpoint/2010/main" val="95274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14517" y="334963"/>
            <a:ext cx="4132400" cy="3970318"/>
          </a:xfrm>
          <a:prstGeom prst="rect">
            <a:avLst/>
          </a:prstGeom>
          <a:noFill/>
        </p:spPr>
        <p:txBody>
          <a:bodyPr wrap="square" rtlCol="0" anchor="t">
            <a:spAutoFit/>
          </a:bodyPr>
          <a:lstStyle/>
          <a:p>
            <a:r>
              <a:rPr lang="en-US" sz="3600" dirty="0"/>
              <a:t>Noah placed his best animals on the altar to praise and thank God.  Luther wanted to be like Noah by giving God praise and thanks.</a:t>
            </a:r>
          </a:p>
        </p:txBody>
      </p:sp>
      <p:pic>
        <p:nvPicPr>
          <p:cNvPr id="5" name="Picture 4">
            <a:extLst>
              <a:ext uri="{FF2B5EF4-FFF2-40B4-BE49-F238E27FC236}">
                <a16:creationId xmlns:a16="http://schemas.microsoft.com/office/drawing/2014/main" id="{101F441B-E42C-4273-A8BB-789C44020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249" y="244811"/>
            <a:ext cx="5992837" cy="6613189"/>
          </a:xfrm>
          <a:prstGeom prst="rect">
            <a:avLst/>
          </a:prstGeom>
        </p:spPr>
      </p:pic>
    </p:spTree>
    <p:extLst>
      <p:ext uri="{BB962C8B-B14F-4D97-AF65-F5344CB8AC3E}">
        <p14:creationId xmlns:p14="http://schemas.microsoft.com/office/powerpoint/2010/main" val="226675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758" y="1990725"/>
            <a:ext cx="5897903" cy="4484487"/>
          </a:xfrm>
          <a:prstGeom prst="rect">
            <a:avLst/>
          </a:prstGeom>
        </p:spPr>
      </p:pic>
      <p:sp>
        <p:nvSpPr>
          <p:cNvPr id="3" name="TextBox 2"/>
          <p:cNvSpPr txBox="1"/>
          <p:nvPr/>
        </p:nvSpPr>
        <p:spPr>
          <a:xfrm>
            <a:off x="119700" y="236538"/>
            <a:ext cx="11967525" cy="1200329"/>
          </a:xfrm>
          <a:prstGeom prst="rect">
            <a:avLst/>
          </a:prstGeom>
          <a:noFill/>
        </p:spPr>
        <p:txBody>
          <a:bodyPr wrap="square" rtlCol="0">
            <a:spAutoFit/>
          </a:bodyPr>
          <a:lstStyle/>
          <a:p>
            <a:r>
              <a:rPr lang="en-US" sz="3600" dirty="0"/>
              <a:t>After Noah, God’s people continued to bring burnt offerings to His altar from the best of their fields and herds.</a:t>
            </a:r>
          </a:p>
        </p:txBody>
      </p:sp>
    </p:spTree>
    <p:extLst>
      <p:ext uri="{BB962C8B-B14F-4D97-AF65-F5344CB8AC3E}">
        <p14:creationId xmlns:p14="http://schemas.microsoft.com/office/powerpoint/2010/main" val="245596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794" y="1819748"/>
            <a:ext cx="6203852" cy="5000305"/>
          </a:xfrm>
          <a:prstGeom prst="rect">
            <a:avLst/>
          </a:prstGeom>
        </p:spPr>
      </p:pic>
      <p:sp>
        <p:nvSpPr>
          <p:cNvPr id="5" name="TextBox 4"/>
          <p:cNvSpPr txBox="1"/>
          <p:nvPr>
            <p:extLst>
              <p:ext uri="{D42A27DB-BD31-4B8C-83A1-F6EECF244321}">
                <p14:modId xmlns:p14="http://schemas.microsoft.com/office/powerpoint/2010/main" val="3265670775"/>
              </p:ext>
            </p:extLst>
          </p:nvPr>
        </p:nvSpPr>
        <p:spPr>
          <a:xfrm>
            <a:off x="337626" y="177343"/>
            <a:ext cx="11324492" cy="1815882"/>
          </a:xfrm>
          <a:prstGeom prst="rect">
            <a:avLst/>
          </a:prstGeom>
          <a:noFill/>
        </p:spPr>
        <p:txBody>
          <a:bodyPr wrap="square" rtlCol="0" anchor="t">
            <a:spAutoFit/>
          </a:bodyPr>
          <a:lstStyle/>
          <a:p>
            <a:r>
              <a:rPr lang="en-US" sz="2800" dirty="0"/>
              <a:t>God told His people in Leviticus, “When a man offers a sacrifice to the LORD  it must be</a:t>
            </a:r>
            <a:r>
              <a:rPr lang="en-US" sz="2800" i="1" dirty="0"/>
              <a:t> </a:t>
            </a:r>
            <a:r>
              <a:rPr lang="en-US" sz="2800" b="1" i="1" dirty="0"/>
              <a:t>perfect</a:t>
            </a:r>
            <a:r>
              <a:rPr lang="en-US" sz="2800" dirty="0"/>
              <a:t> to be accepted; there shall be </a:t>
            </a:r>
            <a:r>
              <a:rPr lang="en-US" sz="2800" b="1" i="1" dirty="0"/>
              <a:t>no defect</a:t>
            </a:r>
            <a:r>
              <a:rPr lang="en-US" sz="2800" dirty="0"/>
              <a:t> in it. Those animals that are blind or broken or lame or having scabs, you shall not offer to the LORD..."</a:t>
            </a:r>
          </a:p>
        </p:txBody>
      </p:sp>
      <p:sp>
        <p:nvSpPr>
          <p:cNvPr id="2" name="TextBox 1"/>
          <p:cNvSpPr txBox="1"/>
          <p:nvPr>
            <p:extLst>
              <p:ext uri="{D42A27DB-BD31-4B8C-83A1-F6EECF244321}">
                <p14:modId xmlns:p14="http://schemas.microsoft.com/office/powerpoint/2010/main" val="3372612953"/>
              </p:ext>
            </p:extLst>
          </p:nvPr>
        </p:nvSpPr>
        <p:spPr>
          <a:xfrm>
            <a:off x="9163050" y="4381500"/>
            <a:ext cx="2743200" cy="209288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t>Why did God demand that these sacrifices be </a:t>
            </a:r>
            <a:r>
              <a:rPr lang="en-US" sz="2800" b="1" i="1" dirty="0"/>
              <a:t>perfect</a:t>
            </a:r>
            <a:r>
              <a:rPr lang="en-US" sz="2800" dirty="0"/>
              <a:t>?</a:t>
            </a:r>
          </a:p>
          <a:p>
            <a:pPr algn="ctr"/>
            <a:endParaRPr lang="en-US" dirty="0"/>
          </a:p>
        </p:txBody>
      </p:sp>
    </p:spTree>
    <p:extLst>
      <p:ext uri="{BB962C8B-B14F-4D97-AF65-F5344CB8AC3E}">
        <p14:creationId xmlns:p14="http://schemas.microsoft.com/office/powerpoint/2010/main" val="18385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54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69" y="1878081"/>
            <a:ext cx="3009900" cy="4762500"/>
          </a:xfrm>
          <a:prstGeom prst="rect">
            <a:avLst/>
          </a:prstGeom>
        </p:spPr>
      </p:pic>
      <p:sp>
        <p:nvSpPr>
          <p:cNvPr id="3" name="TextBox 2"/>
          <p:cNvSpPr txBox="1"/>
          <p:nvPr/>
        </p:nvSpPr>
        <p:spPr>
          <a:xfrm>
            <a:off x="217947" y="123825"/>
            <a:ext cx="11608928" cy="1661993"/>
          </a:xfrm>
          <a:prstGeom prst="rect">
            <a:avLst/>
          </a:prstGeom>
          <a:noFill/>
        </p:spPr>
        <p:txBody>
          <a:bodyPr wrap="square" rtlCol="0" anchor="t">
            <a:spAutoFit/>
          </a:bodyPr>
          <a:lstStyle/>
          <a:p>
            <a:r>
              <a:rPr lang="en-US" sz="3400" dirty="0"/>
              <a:t>Later in Genesis, when God tested Abraham’s faith by asking him to sacrifice his only son on an altar, Abraham obeyed.  Martin Luther wanted to be willing to give up everything  like Abraham.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531" y="1878081"/>
            <a:ext cx="3200400" cy="4762500"/>
          </a:xfrm>
          <a:prstGeom prst="rect">
            <a:avLst/>
          </a:prstGeom>
        </p:spPr>
      </p:pic>
    </p:spTree>
    <p:extLst>
      <p:ext uri="{BB962C8B-B14F-4D97-AF65-F5344CB8AC3E}">
        <p14:creationId xmlns:p14="http://schemas.microsoft.com/office/powerpoint/2010/main" val="312549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78302" y="755171"/>
            <a:ext cx="4586067" cy="5355312"/>
          </a:xfrm>
          <a:prstGeom prst="rect">
            <a:avLst/>
          </a:prstGeom>
          <a:noFill/>
        </p:spPr>
        <p:txBody>
          <a:bodyPr wrap="square" rtlCol="0" anchor="t">
            <a:spAutoFit/>
          </a:bodyPr>
          <a:lstStyle/>
          <a:p>
            <a:r>
              <a:rPr lang="en-US" sz="3600" dirty="0"/>
              <a:t>Martin Luther was a great pastor 500 years ago, during a time when the Pope, a very powerful man, told believers they must be very good to go to Heaven. </a:t>
            </a:r>
          </a:p>
          <a:p>
            <a:endParaRPr lang="en-US" dirty="0"/>
          </a:p>
          <a:p>
            <a:endParaRPr lang="en-US" dirty="0"/>
          </a:p>
          <a:p>
            <a:r>
              <a:rPr lang="en-US"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130" y="1133431"/>
            <a:ext cx="5978769" cy="4797962"/>
          </a:xfrm>
          <a:prstGeom prst="rect">
            <a:avLst/>
          </a:prstGeom>
        </p:spPr>
      </p:pic>
    </p:spTree>
    <p:extLst>
      <p:ext uri="{BB962C8B-B14F-4D97-AF65-F5344CB8AC3E}">
        <p14:creationId xmlns:p14="http://schemas.microsoft.com/office/powerpoint/2010/main" val="352567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54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85" y="1362223"/>
            <a:ext cx="6569611" cy="5426499"/>
          </a:xfrm>
          <a:prstGeom prst="rect">
            <a:avLst/>
          </a:prstGeom>
        </p:spPr>
      </p:pic>
      <p:sp>
        <p:nvSpPr>
          <p:cNvPr id="3" name="TextBox 2"/>
          <p:cNvSpPr txBox="1"/>
          <p:nvPr/>
        </p:nvSpPr>
        <p:spPr>
          <a:xfrm>
            <a:off x="618978" y="290121"/>
            <a:ext cx="10972800" cy="1077218"/>
          </a:xfrm>
          <a:prstGeom prst="rect">
            <a:avLst/>
          </a:prstGeom>
          <a:noFill/>
        </p:spPr>
        <p:txBody>
          <a:bodyPr wrap="square" rtlCol="0" anchor="t">
            <a:spAutoFit/>
          </a:bodyPr>
          <a:lstStyle/>
          <a:p>
            <a:r>
              <a:rPr lang="en-US" sz="3200" dirty="0"/>
              <a:t>When God saw Abraham’s heart He sent an angel to bring a perfect ram for Abraham to sacrifice instead of his son Isaac. </a:t>
            </a:r>
          </a:p>
        </p:txBody>
      </p:sp>
    </p:spTree>
    <p:extLst>
      <p:ext uri="{BB962C8B-B14F-4D97-AF65-F5344CB8AC3E}">
        <p14:creationId xmlns:p14="http://schemas.microsoft.com/office/powerpoint/2010/main" val="424937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alpha val="5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1" y="2029968"/>
            <a:ext cx="7427741" cy="4828032"/>
          </a:xfrm>
          <a:prstGeom prst="rect">
            <a:avLst/>
          </a:prstGeom>
        </p:spPr>
      </p:pic>
      <p:sp>
        <p:nvSpPr>
          <p:cNvPr id="3" name="TextBox 2"/>
          <p:cNvSpPr txBox="1"/>
          <p:nvPr/>
        </p:nvSpPr>
        <p:spPr>
          <a:xfrm>
            <a:off x="343741" y="173298"/>
            <a:ext cx="11251096" cy="1815882"/>
          </a:xfrm>
          <a:prstGeom prst="rect">
            <a:avLst/>
          </a:prstGeom>
          <a:noFill/>
        </p:spPr>
        <p:txBody>
          <a:bodyPr wrap="square" rtlCol="0" anchor="t">
            <a:spAutoFit/>
          </a:bodyPr>
          <a:lstStyle/>
          <a:p>
            <a:r>
              <a:rPr lang="en-US" sz="2800" dirty="0"/>
              <a:t>In Exodus, when the Angel of Death passed through Egypt, God’s children were saved by painting the blood of an innocent little lamb over their doors as God told them to.  They believed God’s promise of a coming Savior.  Martin Luther wanted to be obedient like the Children of Israel.</a:t>
            </a:r>
          </a:p>
        </p:txBody>
      </p:sp>
    </p:spTree>
    <p:extLst>
      <p:ext uri="{BB962C8B-B14F-4D97-AF65-F5344CB8AC3E}">
        <p14:creationId xmlns:p14="http://schemas.microsoft.com/office/powerpoint/2010/main" val="217661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576775" y="191791"/>
            <a:ext cx="10733650" cy="5170646"/>
          </a:xfrm>
          <a:prstGeom prst="rect">
            <a:avLst/>
          </a:prstGeom>
        </p:spPr>
        <p:txBody>
          <a:bodyPr wrap="square" anchor="t">
            <a:spAutoFit/>
          </a:bodyPr>
          <a:lstStyle/>
          <a:p>
            <a:endParaRPr lang="en-US" sz="3000" dirty="0"/>
          </a:p>
          <a:p>
            <a:r>
              <a:rPr lang="en-US" sz="3000" dirty="0"/>
              <a:t>When Luther first became a monk he tried sacrificing to God.</a:t>
            </a:r>
            <a:endParaRPr lang="en-US" dirty="0"/>
          </a:p>
          <a:p>
            <a:endParaRPr lang="en-US" sz="3000" dirty="0"/>
          </a:p>
          <a:p>
            <a:pPr marL="457200" indent="-457200">
              <a:buChar char="•"/>
            </a:pPr>
            <a:r>
              <a:rPr lang="en-US" sz="3000" dirty="0"/>
              <a:t>He beat himself with a scourge until his back bled.</a:t>
            </a:r>
          </a:p>
          <a:p>
            <a:pPr marL="457200" indent="-457200">
              <a:buChar char="•"/>
            </a:pPr>
            <a:endParaRPr lang="en-US" sz="3000" dirty="0"/>
          </a:p>
          <a:p>
            <a:pPr marL="457200" indent="-457200">
              <a:buChar char="•"/>
            </a:pPr>
            <a:r>
              <a:rPr lang="en-US" sz="3000" dirty="0"/>
              <a:t>He sacrificed his food, warm clothes and soft bed.</a:t>
            </a:r>
          </a:p>
          <a:p>
            <a:endParaRPr lang="en-US" sz="3000" dirty="0"/>
          </a:p>
          <a:p>
            <a:r>
              <a:rPr lang="en-US" sz="3000" dirty="0"/>
              <a:t>But he did not feel satisfied that he was able to be good enough.</a:t>
            </a:r>
          </a:p>
          <a:p>
            <a:r>
              <a:rPr lang="en-US" sz="3000" dirty="0"/>
              <a:t>So he turned back to the Bible to see if there was another way.</a:t>
            </a:r>
          </a:p>
          <a:p>
            <a:endParaRPr lang="en-US" sz="3000" dirty="0"/>
          </a:p>
          <a:p>
            <a:r>
              <a:rPr lang="en-US" sz="3000" dirty="0"/>
              <a:t>What he found there was amazing.</a:t>
            </a:r>
          </a:p>
        </p:txBody>
      </p:sp>
      <p:pic>
        <p:nvPicPr>
          <p:cNvPr id="3" name="Picture 3" descr="Flagellants.png"/>
          <p:cNvPicPr>
            <a:picLocks noChangeAspect="1"/>
          </p:cNvPicPr>
          <p:nvPr/>
        </p:nvPicPr>
        <p:blipFill>
          <a:blip r:embed="rId2"/>
          <a:stretch>
            <a:fillRect/>
          </a:stretch>
        </p:blipFill>
        <p:spPr>
          <a:xfrm>
            <a:off x="9086850" y="1257300"/>
            <a:ext cx="2743200" cy="2133600"/>
          </a:xfrm>
          <a:prstGeom prst="rect">
            <a:avLst/>
          </a:prstGeom>
        </p:spPr>
      </p:pic>
    </p:spTree>
    <p:extLst>
      <p:ext uri="{BB962C8B-B14F-4D97-AF65-F5344CB8AC3E}">
        <p14:creationId xmlns:p14="http://schemas.microsoft.com/office/powerpoint/2010/main" val="207035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0000">
              <a:schemeClr val="accent4">
                <a:lumMod val="20000"/>
                <a:lumOff val="80000"/>
              </a:schemeClr>
            </a:gs>
            <a:gs pos="45000">
              <a:schemeClr val="accent3">
                <a:lumMod val="45000"/>
                <a:lumOff val="55000"/>
              </a:schemeClr>
            </a:gs>
            <a:gs pos="65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50167" y="206734"/>
            <a:ext cx="5906799" cy="5724644"/>
          </a:xfrm>
          <a:prstGeom prst="rect">
            <a:avLst/>
          </a:prstGeom>
          <a:noFill/>
        </p:spPr>
        <p:txBody>
          <a:bodyPr wrap="square" rtlCol="0" anchor="t">
            <a:spAutoFit/>
          </a:bodyPr>
          <a:lstStyle/>
          <a:p>
            <a:endParaRPr lang="en-US" sz="3600" dirty="0"/>
          </a:p>
          <a:p>
            <a:r>
              <a:rPr lang="en-US" sz="3600" dirty="0"/>
              <a:t>He read the Bible until he found St. Paul’s words about sin and grace, God's love for </a:t>
            </a:r>
            <a:r>
              <a:rPr lang="en-US" sz="3600" u="sng" dirty="0"/>
              <a:t>all</a:t>
            </a:r>
            <a:r>
              <a:rPr lang="en-US" sz="3600" dirty="0"/>
              <a:t> people.  </a:t>
            </a:r>
          </a:p>
          <a:p>
            <a:endParaRPr lang="en-US" sz="3600" dirty="0"/>
          </a:p>
          <a:p>
            <a:pPr algn="ctr"/>
            <a:r>
              <a:rPr lang="en-US" sz="6600" dirty="0">
                <a:solidFill>
                  <a:srgbClr val="002060"/>
                </a:solidFill>
              </a:rPr>
              <a:t>“By Faith you are saved!”</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339" y="622853"/>
            <a:ext cx="4117319" cy="5305460"/>
          </a:xfrm>
          <a:prstGeom prst="rect">
            <a:avLst/>
          </a:prstGeom>
        </p:spPr>
      </p:pic>
    </p:spTree>
    <p:extLst>
      <p:ext uri="{BB962C8B-B14F-4D97-AF65-F5344CB8AC3E}">
        <p14:creationId xmlns:p14="http://schemas.microsoft.com/office/powerpoint/2010/main" val="355729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1046627264"/>
              </p:ext>
            </p:extLst>
          </p:nvPr>
        </p:nvSpPr>
        <p:spPr>
          <a:xfrm>
            <a:off x="675836" y="248822"/>
            <a:ext cx="10930011"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The Bible told Luther that he did not need to make sacrifices to pay for his sins. That had already been done by God. He did not wait for us to find our own way out of trouble. He provided the perfect sacrifice.</a:t>
            </a:r>
          </a:p>
        </p:txBody>
      </p:sp>
      <p:pic>
        <p:nvPicPr>
          <p:cNvPr id="5" name="Picture 5" descr="Christians in Context: from orthodoxy to orthopraxy.: The best display ..."/>
          <p:cNvPicPr>
            <a:picLocks noChangeAspect="1"/>
          </p:cNvPicPr>
          <p:nvPr/>
        </p:nvPicPr>
        <p:blipFill>
          <a:blip r:embed="rId2"/>
          <a:stretch>
            <a:fillRect/>
          </a:stretch>
        </p:blipFill>
        <p:spPr>
          <a:xfrm>
            <a:off x="2856179" y="2771775"/>
            <a:ext cx="5506771" cy="3680826"/>
          </a:xfrm>
          <a:prstGeom prst="rect">
            <a:avLst/>
          </a:prstGeom>
        </p:spPr>
      </p:pic>
    </p:spTree>
    <p:extLst>
      <p:ext uri="{BB962C8B-B14F-4D97-AF65-F5344CB8AC3E}">
        <p14:creationId xmlns:p14="http://schemas.microsoft.com/office/powerpoint/2010/main" val="90679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0000">
              <a:srgbClr val="C6C4C4"/>
            </a:gs>
            <a:gs pos="45000">
              <a:schemeClr val="accent3">
                <a:lumMod val="45000"/>
                <a:lumOff val="55000"/>
              </a:schemeClr>
            </a:gs>
            <a:gs pos="65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8679767" y="544841"/>
            <a:ext cx="3132846" cy="3970318"/>
          </a:xfrm>
          <a:prstGeom prst="rect">
            <a:avLst/>
          </a:prstGeom>
          <a:noFill/>
        </p:spPr>
        <p:txBody>
          <a:bodyPr wrap="square" rtlCol="0" anchor="t">
            <a:spAutoFit/>
          </a:bodyPr>
          <a:lstStyle/>
          <a:p>
            <a:r>
              <a:rPr lang="en-US" sz="3600" dirty="0"/>
              <a:t> He sent His only Son, Jesus, to be the innocent lamb who would take our punishment.</a:t>
            </a:r>
            <a:endParaRPr lang="en-US" dirty="0"/>
          </a:p>
        </p:txBody>
      </p:sp>
      <p:pic>
        <p:nvPicPr>
          <p:cNvPr id="5" name="Picture 4">
            <a:extLst>
              <a:ext uri="{FF2B5EF4-FFF2-40B4-BE49-F238E27FC236}">
                <a16:creationId xmlns:a16="http://schemas.microsoft.com/office/drawing/2014/main" id="{692D34D6-E051-4FBB-A6BD-CAE740B37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844" y="544841"/>
            <a:ext cx="8287381" cy="5755586"/>
          </a:xfrm>
          <a:prstGeom prst="rect">
            <a:avLst/>
          </a:prstGeom>
        </p:spPr>
      </p:pic>
      <p:sp>
        <p:nvSpPr>
          <p:cNvPr id="6" name="TextBox 5">
            <a:extLst>
              <a:ext uri="{FF2B5EF4-FFF2-40B4-BE49-F238E27FC236}">
                <a16:creationId xmlns:a16="http://schemas.microsoft.com/office/drawing/2014/main" id="{621D1E74-1539-482A-B338-7D82153B57F7}"/>
              </a:ext>
            </a:extLst>
          </p:cNvPr>
          <p:cNvSpPr txBox="1"/>
          <p:nvPr/>
        </p:nvSpPr>
        <p:spPr>
          <a:xfrm>
            <a:off x="9537895" y="5134708"/>
            <a:ext cx="2476305" cy="923330"/>
          </a:xfrm>
          <a:prstGeom prst="rect">
            <a:avLst/>
          </a:prstGeom>
          <a:noFill/>
        </p:spPr>
        <p:txBody>
          <a:bodyPr wrap="square" rtlCol="0">
            <a:spAutoFit/>
          </a:bodyPr>
          <a:lstStyle/>
          <a:p>
            <a:r>
              <a:rPr lang="en-US" b="1" dirty="0"/>
              <a:t>Artist: Jonathan Mayer</a:t>
            </a:r>
          </a:p>
          <a:p>
            <a:r>
              <a:rPr lang="en-US" dirty="0"/>
              <a:t>Scapegoat Studio - Liturgical Art &amp; Design</a:t>
            </a:r>
          </a:p>
        </p:txBody>
      </p:sp>
    </p:spTree>
    <p:extLst>
      <p:ext uri="{BB962C8B-B14F-4D97-AF65-F5344CB8AC3E}">
        <p14:creationId xmlns:p14="http://schemas.microsoft.com/office/powerpoint/2010/main" val="52544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66FF">
            <a:alpha val="10000"/>
          </a:srgbClr>
        </a:solidFill>
        <a:effectLst/>
      </p:bgPr>
    </p:bg>
    <p:spTree>
      <p:nvGrpSpPr>
        <p:cNvPr id="1" name=""/>
        <p:cNvGrpSpPr/>
        <p:nvPr/>
      </p:nvGrpSpPr>
      <p:grpSpPr>
        <a:xfrm>
          <a:off x="0" y="0"/>
          <a:ext cx="0" cy="0"/>
          <a:chOff x="0" y="0"/>
          <a:chExt cx="0" cy="0"/>
        </a:xfrm>
      </p:grpSpPr>
      <p:sp>
        <p:nvSpPr>
          <p:cNvPr id="2" name="Rectangle 1"/>
          <p:cNvSpPr/>
          <p:nvPr/>
        </p:nvSpPr>
        <p:spPr>
          <a:xfrm>
            <a:off x="689113" y="485795"/>
            <a:ext cx="5512904" cy="5078313"/>
          </a:xfrm>
          <a:prstGeom prst="rect">
            <a:avLst/>
          </a:prstGeom>
        </p:spPr>
        <p:txBody>
          <a:bodyPr wrap="square" anchor="t">
            <a:spAutoFit/>
          </a:bodyPr>
          <a:lstStyle/>
          <a:p>
            <a:r>
              <a:rPr lang="en-US" sz="3600" dirty="0"/>
              <a:t>When Luther learned this he couldn't wait to tell the Good News. Every sermon from Luther told Christians that Jesus had paid for all their sins. </a:t>
            </a:r>
            <a:endParaRPr lang="en-US" dirty="0"/>
          </a:p>
          <a:p>
            <a:r>
              <a:rPr lang="en-US" sz="3600" dirty="0"/>
              <a:t>No one needed to follow the made-up rules of the Pope to pay for their sins. </a:t>
            </a:r>
            <a:r>
              <a:rPr lang="en-US" sz="2800" dirty="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800" y="13192"/>
            <a:ext cx="3694650" cy="6228858"/>
          </a:xfrm>
          <a:prstGeom prst="rect">
            <a:avLst/>
          </a:prstGeom>
        </p:spPr>
      </p:pic>
    </p:spTree>
    <p:extLst>
      <p:ext uri="{BB962C8B-B14F-4D97-AF65-F5344CB8AC3E}">
        <p14:creationId xmlns:p14="http://schemas.microsoft.com/office/powerpoint/2010/main" val="1801195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3300">
            <a:alpha val="31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B32C82-09EF-45F5-B562-646C6AD86A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0165" y="1967424"/>
            <a:ext cx="5376355" cy="3585357"/>
          </a:xfrm>
          <a:prstGeom prst="rect">
            <a:avLst/>
          </a:prstGeom>
        </p:spPr>
      </p:pic>
      <p:sp>
        <p:nvSpPr>
          <p:cNvPr id="7" name="TextBox 6">
            <a:extLst>
              <a:ext uri="{FF2B5EF4-FFF2-40B4-BE49-F238E27FC236}">
                <a16:creationId xmlns:a16="http://schemas.microsoft.com/office/drawing/2014/main" id="{757CD325-55A7-4411-9233-275625AF4673}"/>
              </a:ext>
            </a:extLst>
          </p:cNvPr>
          <p:cNvSpPr txBox="1"/>
          <p:nvPr/>
        </p:nvSpPr>
        <p:spPr>
          <a:xfrm>
            <a:off x="604912" y="450166"/>
            <a:ext cx="10128738" cy="369332"/>
          </a:xfrm>
          <a:prstGeom prst="rect">
            <a:avLst/>
          </a:prstGeom>
          <a:noFill/>
        </p:spPr>
        <p:txBody>
          <a:bodyPr wrap="square" rtlCol="0">
            <a:spAutoFit/>
          </a:bodyPr>
          <a:lstStyle/>
          <a:p>
            <a:pPr algn="r"/>
            <a:r>
              <a:rPr lang="en-US" dirty="0"/>
              <a:t>.</a:t>
            </a:r>
          </a:p>
        </p:txBody>
      </p:sp>
      <p:sp>
        <p:nvSpPr>
          <p:cNvPr id="8" name="Rectangle 7">
            <a:extLst>
              <a:ext uri="{FF2B5EF4-FFF2-40B4-BE49-F238E27FC236}">
                <a16:creationId xmlns:a16="http://schemas.microsoft.com/office/drawing/2014/main" id="{676402E4-A13A-4BD7-BB78-0705F10C89EC}"/>
              </a:ext>
            </a:extLst>
          </p:cNvPr>
          <p:cNvSpPr/>
          <p:nvPr/>
        </p:nvSpPr>
        <p:spPr>
          <a:xfrm>
            <a:off x="717452" y="450166"/>
            <a:ext cx="10761783" cy="1200329"/>
          </a:xfrm>
          <a:prstGeom prst="rect">
            <a:avLst/>
          </a:prstGeom>
        </p:spPr>
        <p:txBody>
          <a:bodyPr wrap="square">
            <a:spAutoFit/>
          </a:bodyPr>
          <a:lstStyle/>
          <a:p>
            <a:r>
              <a:rPr lang="en-US" sz="3600" dirty="0"/>
              <a:t>Luther spent a long time writing a Bible in the German language so that people could read it by themselves.</a:t>
            </a:r>
          </a:p>
        </p:txBody>
      </p:sp>
      <p:sp>
        <p:nvSpPr>
          <p:cNvPr id="9" name="TextBox 8">
            <a:extLst>
              <a:ext uri="{FF2B5EF4-FFF2-40B4-BE49-F238E27FC236}">
                <a16:creationId xmlns:a16="http://schemas.microsoft.com/office/drawing/2014/main" id="{3B305C3E-346A-43A6-B45F-B8D9084C2A91}"/>
              </a:ext>
            </a:extLst>
          </p:cNvPr>
          <p:cNvSpPr txBox="1"/>
          <p:nvPr/>
        </p:nvSpPr>
        <p:spPr>
          <a:xfrm>
            <a:off x="1575582" y="5838092"/>
            <a:ext cx="9158068" cy="400110"/>
          </a:xfrm>
          <a:prstGeom prst="rect">
            <a:avLst/>
          </a:prstGeom>
          <a:noFill/>
        </p:spPr>
        <p:txBody>
          <a:bodyPr wrap="square" rtlCol="0">
            <a:spAutoFit/>
          </a:bodyPr>
          <a:lstStyle/>
          <a:p>
            <a:r>
              <a:rPr lang="en-US" sz="2000" dirty="0"/>
              <a:t>Someone saved this copy and put it safely in a German library. It is over 500 years old. </a:t>
            </a:r>
          </a:p>
        </p:txBody>
      </p:sp>
    </p:spTree>
    <p:extLst>
      <p:ext uri="{BB962C8B-B14F-4D97-AF65-F5344CB8AC3E}">
        <p14:creationId xmlns:p14="http://schemas.microsoft.com/office/powerpoint/2010/main" val="185780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644092-051D-4DAE-8F99-F4B8B8AD613E}"/>
              </a:ext>
            </a:extLst>
          </p:cNvPr>
          <p:cNvSpPr/>
          <p:nvPr/>
        </p:nvSpPr>
        <p:spPr>
          <a:xfrm>
            <a:off x="1378634" y="742463"/>
            <a:ext cx="9397218" cy="1200329"/>
          </a:xfrm>
          <a:prstGeom prst="rect">
            <a:avLst/>
          </a:prstGeom>
        </p:spPr>
        <p:txBody>
          <a:bodyPr wrap="square">
            <a:spAutoFit/>
          </a:bodyPr>
          <a:lstStyle/>
          <a:p>
            <a:r>
              <a:rPr lang="en-US" sz="3600" dirty="0"/>
              <a:t>He also wrote catechisms for the teaching of the Bible to explain its most important messages.</a:t>
            </a:r>
          </a:p>
        </p:txBody>
      </p:sp>
      <p:pic>
        <p:nvPicPr>
          <p:cNvPr id="3" name="Picture 3" descr="61XhRhBCT0L.jpg">
            <a:extLst>
              <a:ext uri="{FF2B5EF4-FFF2-40B4-BE49-F238E27FC236}">
                <a16:creationId xmlns:a16="http://schemas.microsoft.com/office/drawing/2014/main" id="{AC26CF8E-8A10-42AF-8DBA-04F010AE59BE}"/>
              </a:ext>
            </a:extLst>
          </p:cNvPr>
          <p:cNvPicPr>
            <a:picLocks noChangeAspect="1"/>
          </p:cNvPicPr>
          <p:nvPr/>
        </p:nvPicPr>
        <p:blipFill>
          <a:blip r:embed="rId2"/>
          <a:stretch>
            <a:fillRect/>
          </a:stretch>
        </p:blipFill>
        <p:spPr>
          <a:xfrm>
            <a:off x="4695971" y="2486024"/>
            <a:ext cx="2225334" cy="3338001"/>
          </a:xfrm>
          <a:prstGeom prst="rect">
            <a:avLst/>
          </a:prstGeom>
        </p:spPr>
      </p:pic>
    </p:spTree>
    <p:extLst>
      <p:ext uri="{BB962C8B-B14F-4D97-AF65-F5344CB8AC3E}">
        <p14:creationId xmlns:p14="http://schemas.microsoft.com/office/powerpoint/2010/main" val="78169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1012381630"/>
              </p:ext>
            </p:extLst>
          </p:nvPr>
        </p:nvSpPr>
        <p:spPr>
          <a:xfrm>
            <a:off x="450166" y="456468"/>
            <a:ext cx="5120639" cy="458587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dirty="0"/>
              <a:t>Miraculously</a:t>
            </a:r>
            <a:r>
              <a:rPr lang="en-US" sz="3200" dirty="0"/>
              <a:t>, a little earlier, the printing press had been invented in Germany. After 4,500 years of copying words by hand, now books could be printed by machine!  Almost everyone could afford to read a Bible or a catechism.​</a:t>
            </a:r>
          </a:p>
          <a:p>
            <a:r>
              <a:rPr lang="en-US" dirty="0"/>
              <a:t>​</a:t>
            </a:r>
          </a:p>
          <a:p>
            <a:r>
              <a:rPr lang="en-US" dirty="0"/>
              <a:t>​</a:t>
            </a:r>
          </a:p>
        </p:txBody>
      </p:sp>
      <p:pic>
        <p:nvPicPr>
          <p:cNvPr id="4" name="Picture 3">
            <a:extLst>
              <a:ext uri="{FF2B5EF4-FFF2-40B4-BE49-F238E27FC236}">
                <a16:creationId xmlns:a16="http://schemas.microsoft.com/office/drawing/2014/main" id="{3D1A8869-D0FB-434D-94CA-60A1B10F5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427" y="195052"/>
            <a:ext cx="4439884" cy="6439246"/>
          </a:xfrm>
          <a:prstGeom prst="rect">
            <a:avLst/>
          </a:prstGeom>
        </p:spPr>
      </p:pic>
      <p:pic>
        <p:nvPicPr>
          <p:cNvPr id="7" name="Picture 6">
            <a:extLst>
              <a:ext uri="{FF2B5EF4-FFF2-40B4-BE49-F238E27FC236}">
                <a16:creationId xmlns:a16="http://schemas.microsoft.com/office/drawing/2014/main" id="{899013F3-6B4D-4B67-8C1A-3D38EFE80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805" y="790370"/>
            <a:ext cx="6278794" cy="4855600"/>
          </a:xfrm>
          <a:prstGeom prst="rect">
            <a:avLst/>
          </a:prstGeom>
        </p:spPr>
      </p:pic>
    </p:spTree>
    <p:extLst>
      <p:ext uri="{BB962C8B-B14F-4D97-AF65-F5344CB8AC3E}">
        <p14:creationId xmlns:p14="http://schemas.microsoft.com/office/powerpoint/2010/main" val="39975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xit" presetSubtype="0" fill="hold"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6682153" y="356161"/>
            <a:ext cx="5148775" cy="5509200"/>
          </a:xfrm>
          <a:prstGeom prst="rect">
            <a:avLst/>
          </a:prstGeom>
          <a:noFill/>
        </p:spPr>
        <p:txBody>
          <a:bodyPr wrap="square" rtlCol="0" anchor="t">
            <a:spAutoFit/>
          </a:bodyPr>
          <a:lstStyle/>
          <a:p>
            <a:r>
              <a:rPr lang="en-US" sz="3200" dirty="0"/>
              <a:t>The head of the church, Pope Leo, was more powerful than the king. </a:t>
            </a:r>
            <a:r>
              <a:rPr lang="en-US" sz="3200" u="sng" dirty="0"/>
              <a:t>He said believers did not need to read the Bible </a:t>
            </a:r>
            <a:r>
              <a:rPr lang="en-US" sz="3200" dirty="0"/>
              <a:t>because he and his priests were the ones who would tell them what the Bible taught.</a:t>
            </a:r>
          </a:p>
          <a:p>
            <a:endParaRPr lang="en-US" sz="3200" dirty="0"/>
          </a:p>
          <a:p>
            <a:r>
              <a:rPr lang="en-US" sz="3200" dirty="0"/>
              <a:t>Pope Leo also taught that it was impossible for a Pope to make an error.  </a:t>
            </a:r>
          </a:p>
        </p:txBody>
      </p:sp>
      <p:pic>
        <p:nvPicPr>
          <p:cNvPr id="5" name="Picture 4" descr="L2FwcGhvc3RpbmdfcHJvZC9ibG9icy9BRW5CMlVxTDdDMEQ2d0dnb3dHSUo2Ri1HQVJqTWc2SUllZkpmOHN2WUcwX2F4Si1lWGpfT09yRXpGZl9mQVdmcTR5eXVhdUpaS1h0VTZOXzB3VnBpOWw4QlFoa2FUakF6dy5mRG9VMGwtcV9uRVNPNkFn.jpg"/>
          <p:cNvPicPr>
            <a:picLocks noChangeAspect="1"/>
          </p:cNvPicPr>
          <p:nvPr/>
        </p:nvPicPr>
        <p:blipFill>
          <a:blip r:embed="rId3">
            <a:extLst/>
          </a:blip>
          <a:stretch>
            <a:fillRect/>
          </a:stretch>
        </p:blipFill>
        <p:spPr>
          <a:xfrm>
            <a:off x="957581" y="199886"/>
            <a:ext cx="5205094" cy="6369189"/>
          </a:xfrm>
          <a:prstGeom prst="rect">
            <a:avLst/>
          </a:prstGeom>
        </p:spPr>
      </p:pic>
    </p:spTree>
    <p:extLst>
      <p:ext uri="{BB962C8B-B14F-4D97-AF65-F5344CB8AC3E}">
        <p14:creationId xmlns:p14="http://schemas.microsoft.com/office/powerpoint/2010/main" val="3986246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2017340268"/>
              </p:ext>
            </p:extLst>
          </p:nvPr>
        </p:nvSpPr>
        <p:spPr>
          <a:xfrm>
            <a:off x="309741" y="47625"/>
            <a:ext cx="11699697" cy="157003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With these books, teachers began to teach about God in German schools.  They used Luther's books and soon the people knew more about the Bible than the Pope and his priests did.​</a:t>
            </a:r>
          </a:p>
        </p:txBody>
      </p:sp>
      <p:pic>
        <p:nvPicPr>
          <p:cNvPr id="5" name="Picture 4">
            <a:extLst>
              <a:ext uri="{FF2B5EF4-FFF2-40B4-BE49-F238E27FC236}">
                <a16:creationId xmlns:a16="http://schemas.microsoft.com/office/drawing/2014/main" id="{0B82970E-619E-4B77-9BE8-37F88FF4C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85" y="1920475"/>
            <a:ext cx="11781408" cy="4465154"/>
          </a:xfrm>
          <a:prstGeom prst="rect">
            <a:avLst/>
          </a:prstGeom>
        </p:spPr>
      </p:pic>
    </p:spTree>
    <p:extLst>
      <p:ext uri="{BB962C8B-B14F-4D97-AF65-F5344CB8AC3E}">
        <p14:creationId xmlns:p14="http://schemas.microsoft.com/office/powerpoint/2010/main" val="181387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77418" y="601731"/>
            <a:ext cx="4545496" cy="7017306"/>
          </a:xfrm>
          <a:prstGeom prst="rect">
            <a:avLst/>
          </a:prstGeom>
          <a:noFill/>
        </p:spPr>
        <p:txBody>
          <a:bodyPr wrap="square" rtlCol="0" anchor="t">
            <a:spAutoFit/>
          </a:bodyPr>
          <a:lstStyle/>
          <a:p>
            <a:r>
              <a:rPr lang="en-US" sz="3200" dirty="0"/>
              <a:t>Luther’s books went out all over Germany, Denmark, Sweden, and Norway. Many believed the True Word of God that Luther found in the Bible. Priests from those countries came to Germany to learn from Luther. They carried their new knowledge back to their own congregations. </a:t>
            </a:r>
          </a:p>
          <a:p>
            <a:endParaRPr lang="en-US" sz="2400" dirty="0"/>
          </a:p>
          <a:p>
            <a:endParaRPr lang="en-US" sz="2400"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2902" y="601731"/>
            <a:ext cx="5045911" cy="5978769"/>
          </a:xfrm>
          <a:prstGeom prst="rect">
            <a:avLst/>
          </a:prstGeom>
        </p:spPr>
      </p:pic>
      <p:sp>
        <p:nvSpPr>
          <p:cNvPr id="4" name="Rounded Rectangular Callout 3"/>
          <p:cNvSpPr/>
          <p:nvPr/>
        </p:nvSpPr>
        <p:spPr>
          <a:xfrm>
            <a:off x="6455626" y="283800"/>
            <a:ext cx="4403187" cy="3910818"/>
          </a:xfrm>
          <a:prstGeom prst="wedgeRoundRectCallout">
            <a:avLst>
              <a:gd name="adj1" fmla="val -68756"/>
              <a:gd name="adj2" fmla="val 82644"/>
              <a:gd name="adj3" fmla="val 1666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gantischer Lutherwahn: Staatsknete für Mummenschanz"/>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087" y="4366390"/>
            <a:ext cx="989815" cy="1524000"/>
          </a:xfrm>
          <a:prstGeom prst="rect">
            <a:avLst/>
          </a:prstGeom>
        </p:spPr>
      </p:pic>
    </p:spTree>
    <p:extLst>
      <p:ext uri="{BB962C8B-B14F-4D97-AF65-F5344CB8AC3E}">
        <p14:creationId xmlns:p14="http://schemas.microsoft.com/office/powerpoint/2010/main" val="362122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6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404" y="1495751"/>
            <a:ext cx="10058400" cy="4425695"/>
          </a:xfrm>
          <a:prstGeom prst="rect">
            <a:avLst/>
          </a:prstGeom>
        </p:spPr>
      </p:pic>
      <p:sp>
        <p:nvSpPr>
          <p:cNvPr id="3" name="Freeform 2"/>
          <p:cNvSpPr/>
          <p:nvPr/>
        </p:nvSpPr>
        <p:spPr>
          <a:xfrm rot="21208748" flipV="1">
            <a:off x="3422072" y="1911925"/>
            <a:ext cx="2535383" cy="581892"/>
          </a:xfrm>
          <a:custGeom>
            <a:avLst/>
            <a:gdLst>
              <a:gd name="connsiteX0" fmla="*/ 2909454 w 2909454"/>
              <a:gd name="connsiteY0" fmla="*/ 138545 h 459907"/>
              <a:gd name="connsiteX1" fmla="*/ 0 w 2909454"/>
              <a:gd name="connsiteY1" fmla="*/ 0 h 459907"/>
            </a:gdLst>
            <a:ahLst/>
            <a:cxnLst>
              <a:cxn ang="0">
                <a:pos x="connsiteX0" y="connsiteY0"/>
              </a:cxn>
              <a:cxn ang="0">
                <a:pos x="connsiteX1" y="connsiteY1"/>
              </a:cxn>
            </a:cxnLst>
            <a:rect l="l" t="t" r="r" b="b"/>
            <a:pathLst>
              <a:path w="2909454" h="459907">
                <a:moveTo>
                  <a:pt x="2909454" y="138545"/>
                </a:moveTo>
                <a:cubicBezTo>
                  <a:pt x="2261754" y="437572"/>
                  <a:pt x="1614054" y="736600"/>
                  <a:pt x="0" y="0"/>
                </a:cubicBezTo>
              </a:path>
            </a:pathLst>
          </a:custGeom>
          <a:ln w="7620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Oval 3"/>
          <p:cNvSpPr/>
          <p:nvPr/>
        </p:nvSpPr>
        <p:spPr>
          <a:xfrm>
            <a:off x="5403273" y="1593273"/>
            <a:ext cx="1579418" cy="1620981"/>
          </a:xfrm>
          <a:prstGeom prst="ellipse">
            <a:avLst/>
          </a:prstGeom>
          <a:solidFill>
            <a:srgbClr val="7030A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European Lutherans brought their faith from the Old World</a:t>
            </a:r>
          </a:p>
        </p:txBody>
      </p:sp>
      <p:sp>
        <p:nvSpPr>
          <p:cNvPr id="5" name="Oval 4"/>
          <p:cNvSpPr/>
          <p:nvPr/>
        </p:nvSpPr>
        <p:spPr>
          <a:xfrm>
            <a:off x="2715064" y="1925780"/>
            <a:ext cx="1416457" cy="1288474"/>
          </a:xfrm>
          <a:prstGeom prst="ellipse">
            <a:avLst/>
          </a:prstGeom>
          <a:solidFill>
            <a:schemeClr val="accent1">
              <a:lumMod val="75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the NEW World</a:t>
            </a:r>
          </a:p>
        </p:txBody>
      </p:sp>
      <p:pic>
        <p:nvPicPr>
          <p:cNvPr id="7" name="Picture 6" descr="Old Ship Royalty Free Stock Photos - Image: 135709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58570" y="2068984"/>
            <a:ext cx="281664" cy="2677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443" y="2986389"/>
            <a:ext cx="2818182" cy="3230327"/>
          </a:xfrm>
          <a:prstGeom prst="rect">
            <a:avLst/>
          </a:prstGeom>
        </p:spPr>
      </p:pic>
      <p:sp>
        <p:nvSpPr>
          <p:cNvPr id="10" name="Horizontal Scroll 9"/>
          <p:cNvSpPr/>
          <p:nvPr/>
        </p:nvSpPr>
        <p:spPr>
          <a:xfrm>
            <a:off x="653638" y="3480550"/>
            <a:ext cx="3559126" cy="2736166"/>
          </a:xfrm>
          <a:prstGeom prst="horizontalScroll">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u="sng" dirty="0">
                <a:latin typeface="Monotype Corsiva" panose="03010101010201010101" pitchFamily="66" charset="0"/>
              </a:rPr>
              <a:t>Salvation</a:t>
            </a:r>
            <a:r>
              <a:rPr lang="en-US" sz="4400" dirty="0">
                <a:latin typeface="Monotype Corsiva" panose="03010101010201010101" pitchFamily="66" charset="0"/>
              </a:rPr>
              <a:t> by </a:t>
            </a:r>
            <a:r>
              <a:rPr lang="en-US" sz="3200" dirty="0">
                <a:latin typeface="Monotype Corsiva" panose="03010101010201010101" pitchFamily="66" charset="0"/>
              </a:rPr>
              <a:t>Scripture alone</a:t>
            </a:r>
          </a:p>
          <a:p>
            <a:pPr algn="ctr"/>
            <a:r>
              <a:rPr lang="en-US" sz="3200" dirty="0">
                <a:latin typeface="Monotype Corsiva" panose="03010101010201010101" pitchFamily="66" charset="0"/>
              </a:rPr>
              <a:t>Faith alone</a:t>
            </a:r>
          </a:p>
          <a:p>
            <a:pPr algn="ctr"/>
            <a:r>
              <a:rPr lang="en-US" sz="3200" dirty="0">
                <a:latin typeface="Monotype Corsiva" panose="03010101010201010101" pitchFamily="66" charset="0"/>
              </a:rPr>
              <a:t>Grace alone</a:t>
            </a:r>
          </a:p>
        </p:txBody>
      </p:sp>
      <p:sp>
        <p:nvSpPr>
          <p:cNvPr id="6" name="TextBox 5"/>
          <p:cNvSpPr txBox="1"/>
          <p:nvPr/>
        </p:nvSpPr>
        <p:spPr>
          <a:xfrm>
            <a:off x="351692" y="295422"/>
            <a:ext cx="11451101" cy="1200329"/>
          </a:xfrm>
          <a:prstGeom prst="rect">
            <a:avLst/>
          </a:prstGeom>
          <a:noFill/>
        </p:spPr>
        <p:txBody>
          <a:bodyPr wrap="square" rtlCol="0" anchor="t">
            <a:spAutoFit/>
          </a:bodyPr>
          <a:lstStyle/>
          <a:p>
            <a:pPr algn="ctr"/>
            <a:r>
              <a:rPr lang="en-US" sz="3600" dirty="0"/>
              <a:t>Then,  Luther’s books and teachings came to America from Europe with the settlers.</a:t>
            </a:r>
            <a:endParaRPr lang="en-US" dirty="0"/>
          </a:p>
        </p:txBody>
      </p:sp>
    </p:spTree>
    <p:extLst>
      <p:ext uri="{BB962C8B-B14F-4D97-AF65-F5344CB8AC3E}">
        <p14:creationId xmlns:p14="http://schemas.microsoft.com/office/powerpoint/2010/main" val="223889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3000"/>
                                        <p:tgtEl>
                                          <p:spTgt spid="5"/>
                                        </p:tgtEl>
                                      </p:cBhvr>
                                    </p:animEffect>
                                    <p:anim calcmode="lin" valueType="num">
                                      <p:cBhvr>
                                        <p:cTn id="15" dur="3000" fill="hold"/>
                                        <p:tgtEl>
                                          <p:spTgt spid="5"/>
                                        </p:tgtEl>
                                        <p:attrNameLst>
                                          <p:attrName>ppt_x</p:attrName>
                                        </p:attrNameLst>
                                      </p:cBhvr>
                                      <p:tavLst>
                                        <p:tav tm="0">
                                          <p:val>
                                            <p:strVal val="#ppt_x"/>
                                          </p:val>
                                        </p:tav>
                                        <p:tav tm="100000">
                                          <p:val>
                                            <p:strVal val="#ppt_x"/>
                                          </p:val>
                                        </p:tav>
                                      </p:tavLst>
                                    </p:anim>
                                    <p:anim calcmode="lin" valueType="num">
                                      <p:cBhvr>
                                        <p:cTn id="16"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110" y="2304752"/>
            <a:ext cx="4417255" cy="4417255"/>
          </a:xfrm>
          <a:prstGeom prst="rect">
            <a:avLst/>
          </a:prstGeom>
        </p:spPr>
      </p:pic>
      <p:sp>
        <p:nvSpPr>
          <p:cNvPr id="3" name="TextBox 2"/>
          <p:cNvSpPr txBox="1"/>
          <p:nvPr/>
        </p:nvSpPr>
        <p:spPr>
          <a:xfrm>
            <a:off x="1252025" y="365760"/>
            <a:ext cx="10072468" cy="1938992"/>
          </a:xfrm>
          <a:prstGeom prst="rect">
            <a:avLst/>
          </a:prstGeom>
          <a:noFill/>
        </p:spPr>
        <p:txBody>
          <a:bodyPr wrap="square" rtlCol="0">
            <a:spAutoFit/>
          </a:bodyPr>
          <a:lstStyle/>
          <a:p>
            <a:r>
              <a:rPr lang="en-US" sz="6000" dirty="0"/>
              <a:t>We still follow his words today. We call ourselves Lutherans.</a:t>
            </a:r>
          </a:p>
        </p:txBody>
      </p:sp>
      <p:sp>
        <p:nvSpPr>
          <p:cNvPr id="2" name="TextBox 1">
            <a:extLst>
              <a:ext uri="{FF2B5EF4-FFF2-40B4-BE49-F238E27FC236}">
                <a16:creationId xmlns:a16="http://schemas.microsoft.com/office/drawing/2014/main" id="{4F2B32D7-2918-4FDF-A31E-C33DB47E3CFE}"/>
              </a:ext>
            </a:extLst>
          </p:cNvPr>
          <p:cNvSpPr txBox="1"/>
          <p:nvPr/>
        </p:nvSpPr>
        <p:spPr>
          <a:xfrm>
            <a:off x="8356211" y="4965895"/>
            <a:ext cx="3291840" cy="923330"/>
          </a:xfrm>
          <a:prstGeom prst="rect">
            <a:avLst/>
          </a:prstGeom>
          <a:noFill/>
        </p:spPr>
        <p:txBody>
          <a:bodyPr wrap="square" rtlCol="0">
            <a:spAutoFit/>
          </a:bodyPr>
          <a:lstStyle/>
          <a:p>
            <a:r>
              <a:rPr lang="en-US" dirty="0"/>
              <a:t>Luther’s seal – “For one who believes from the heart will be justified" (</a:t>
            </a:r>
            <a:r>
              <a:rPr lang="en-US" dirty="0">
                <a:hlinkClick r:id="rId3" tooltip="s:Bible (King James)/Romans"/>
              </a:rPr>
              <a:t>Romans 10:10</a:t>
            </a:r>
            <a:r>
              <a:rPr lang="en-US" dirty="0"/>
              <a:t>)</a:t>
            </a:r>
            <a:endParaRPr lang="en-US" sz="2800" dirty="0"/>
          </a:p>
        </p:txBody>
      </p:sp>
    </p:spTree>
    <p:extLst>
      <p:ext uri="{BB962C8B-B14F-4D97-AF65-F5344CB8AC3E}">
        <p14:creationId xmlns:p14="http://schemas.microsoft.com/office/powerpoint/2010/main" val="4180890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5046" y="858129"/>
            <a:ext cx="2658794" cy="646331"/>
          </a:xfrm>
          <a:prstGeom prst="rect">
            <a:avLst/>
          </a:prstGeom>
          <a:noFill/>
        </p:spPr>
        <p:txBody>
          <a:bodyPr wrap="square" rtlCol="0">
            <a:spAutoFit/>
          </a:bodyPr>
          <a:lstStyle/>
          <a:p>
            <a:r>
              <a:rPr lang="en-US" sz="3600" dirty="0"/>
              <a:t>The End</a:t>
            </a:r>
          </a:p>
        </p:txBody>
      </p:sp>
      <p:sp>
        <p:nvSpPr>
          <p:cNvPr id="3" name="TextBox 2"/>
          <p:cNvSpPr txBox="1"/>
          <p:nvPr/>
        </p:nvSpPr>
        <p:spPr>
          <a:xfrm>
            <a:off x="1716259" y="1772529"/>
            <a:ext cx="8257735" cy="1200329"/>
          </a:xfrm>
          <a:prstGeom prst="rect">
            <a:avLst/>
          </a:prstGeom>
          <a:noFill/>
        </p:spPr>
        <p:txBody>
          <a:bodyPr wrap="square" rtlCol="0">
            <a:spAutoFit/>
          </a:bodyPr>
          <a:lstStyle/>
          <a:p>
            <a:r>
              <a:rPr lang="en-US" dirty="0"/>
              <a:t>Written by Kathryn Ubl, member of our CLC congregation in Austin, Minnesota for the 500</a:t>
            </a:r>
            <a:r>
              <a:rPr lang="en-US" baseline="30000" dirty="0"/>
              <a:t>th</a:t>
            </a:r>
            <a:r>
              <a:rPr lang="en-US" dirty="0"/>
              <a:t>  Anniversary of the Lutheran Reformation.  March, 2017.</a:t>
            </a:r>
          </a:p>
          <a:p>
            <a:endParaRPr lang="en-US" dirty="0"/>
          </a:p>
          <a:p>
            <a:r>
              <a:rPr lang="en-US" dirty="0"/>
              <a:t>Edited by Professor Ross Roehl, Immanuel Lutheran College, </a:t>
            </a:r>
            <a:r>
              <a:rPr lang="en-US" dirty="0" err="1"/>
              <a:t>Eau</a:t>
            </a:r>
            <a:r>
              <a:rPr lang="en-US" dirty="0"/>
              <a:t> Claire, WI</a:t>
            </a:r>
          </a:p>
        </p:txBody>
      </p:sp>
      <p:sp>
        <p:nvSpPr>
          <p:cNvPr id="4" name="Rectangle 3">
            <a:extLst>
              <a:ext uri="{FF2B5EF4-FFF2-40B4-BE49-F238E27FC236}">
                <a16:creationId xmlns:a16="http://schemas.microsoft.com/office/drawing/2014/main" id="{AA0CA0A6-F096-49DE-AD41-42834884A44E}"/>
              </a:ext>
            </a:extLst>
          </p:cNvPr>
          <p:cNvSpPr/>
          <p:nvPr/>
        </p:nvSpPr>
        <p:spPr>
          <a:xfrm>
            <a:off x="1835843" y="4003989"/>
            <a:ext cx="6125010" cy="369332"/>
          </a:xfrm>
          <a:prstGeom prst="rect">
            <a:avLst/>
          </a:prstGeom>
        </p:spPr>
        <p:txBody>
          <a:bodyPr wrap="none">
            <a:spAutoFit/>
          </a:bodyPr>
          <a:lstStyle/>
          <a:p>
            <a:r>
              <a:rPr lang="en-US" dirty="0"/>
              <a:t>Images taken from Foster Bible Pictures at </a:t>
            </a:r>
            <a:r>
              <a:rPr lang="en-US" dirty="0">
                <a:hlinkClick r:id="rId2"/>
              </a:rPr>
              <a:t>Wikimedia Commons</a:t>
            </a:r>
            <a:endParaRPr lang="en-US" dirty="0"/>
          </a:p>
        </p:txBody>
      </p:sp>
    </p:spTree>
    <p:extLst>
      <p:ext uri="{BB962C8B-B14F-4D97-AF65-F5344CB8AC3E}">
        <p14:creationId xmlns:p14="http://schemas.microsoft.com/office/powerpoint/2010/main" val="249753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31522" y="438550"/>
            <a:ext cx="5317588" cy="6186309"/>
          </a:xfrm>
          <a:prstGeom prst="rect">
            <a:avLst/>
          </a:prstGeom>
          <a:noFill/>
        </p:spPr>
        <p:txBody>
          <a:bodyPr wrap="square" rtlCol="0" anchor="t">
            <a:spAutoFit/>
          </a:bodyPr>
          <a:lstStyle/>
          <a:p>
            <a:r>
              <a:rPr lang="en-US" sz="3600" dirty="0"/>
              <a:t>Martin wanted to be good enough to go to Heaven. In 1505 he decided to become a monk so he could spend his life serving God.  That meant he had to give away all his earthly goods and live the hard life of a poor man. He studied every day, all day to learn about God.</a:t>
            </a:r>
            <a:endParaRPr lang="en-US" dirty="0"/>
          </a:p>
        </p:txBody>
      </p:sp>
      <p:pic>
        <p:nvPicPr>
          <p:cNvPr id="2" name="Picture 1" descr="2-200x211.gif"/>
          <p:cNvPicPr>
            <a:picLocks noChangeAspect="1"/>
          </p:cNvPicPr>
          <p:nvPr/>
        </p:nvPicPr>
        <p:blipFill>
          <a:blip r:embed="rId2">
            <a:extLst/>
          </a:blip>
          <a:stretch>
            <a:fillRect/>
          </a:stretch>
        </p:blipFill>
        <p:spPr>
          <a:xfrm>
            <a:off x="7017579" y="699645"/>
            <a:ext cx="4906731" cy="5176601"/>
          </a:xfrm>
          <a:prstGeom prst="rect">
            <a:avLst/>
          </a:prstGeom>
        </p:spPr>
      </p:pic>
      <p:sp>
        <p:nvSpPr>
          <p:cNvPr id="3" name="TextBox 2">
            <a:extLst>
              <a:ext uri="{FF2B5EF4-FFF2-40B4-BE49-F238E27FC236}">
                <a16:creationId xmlns:a16="http://schemas.microsoft.com/office/drawing/2014/main" id="{F0E27AFA-0CF4-4872-BAE1-34D3E4A532A1}"/>
              </a:ext>
            </a:extLst>
          </p:cNvPr>
          <p:cNvSpPr txBox="1"/>
          <p:nvPr/>
        </p:nvSpPr>
        <p:spPr>
          <a:xfrm>
            <a:off x="8961120" y="6133514"/>
            <a:ext cx="2278966" cy="523220"/>
          </a:xfrm>
          <a:prstGeom prst="rect">
            <a:avLst/>
          </a:prstGeom>
          <a:noFill/>
        </p:spPr>
        <p:txBody>
          <a:bodyPr wrap="square" rtlCol="0">
            <a:spAutoFit/>
          </a:bodyPr>
          <a:lstStyle/>
          <a:p>
            <a:r>
              <a:rPr lang="en-US" sz="2800" dirty="0"/>
              <a:t>Monks</a:t>
            </a:r>
          </a:p>
        </p:txBody>
      </p:sp>
    </p:spTree>
    <p:extLst>
      <p:ext uri="{BB962C8B-B14F-4D97-AF65-F5344CB8AC3E}">
        <p14:creationId xmlns:p14="http://schemas.microsoft.com/office/powerpoint/2010/main" val="282737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alpha val="69000"/>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F0D2ED-CCD0-41FA-AAE0-8B6829710DD8}"/>
              </a:ext>
            </a:extLst>
          </p:cNvPr>
          <p:cNvSpPr txBox="1"/>
          <p:nvPr/>
        </p:nvSpPr>
        <p:spPr>
          <a:xfrm>
            <a:off x="1294228" y="872197"/>
            <a:ext cx="9791114" cy="4524315"/>
          </a:xfrm>
          <a:prstGeom prst="rect">
            <a:avLst/>
          </a:prstGeom>
          <a:noFill/>
        </p:spPr>
        <p:txBody>
          <a:bodyPr wrap="square" rtlCol="0">
            <a:spAutoFit/>
          </a:bodyPr>
          <a:lstStyle/>
          <a:p>
            <a:r>
              <a:rPr lang="en-US" sz="3200" dirty="0"/>
              <a:t>He and the other priests learned all about the laws made by the Church rulers: the Pope, Bishops, and Priests. These laws, written in Latin,  gave the church the power to order and direct the activities of Catholic believers. </a:t>
            </a:r>
          </a:p>
          <a:p>
            <a:endParaRPr lang="en-US" sz="3200" dirty="0"/>
          </a:p>
          <a:p>
            <a:r>
              <a:rPr lang="en-US" sz="3200" dirty="0"/>
              <a:t>But monks did not have to read a Bible while they were learning to be pastors. They were taught to learn and obey the laws of the Catholic church, </a:t>
            </a:r>
            <a:r>
              <a:rPr lang="en-US" sz="3200" b="1" i="1" dirty="0"/>
              <a:t>but were not taught from the Bible.</a:t>
            </a:r>
          </a:p>
        </p:txBody>
      </p:sp>
    </p:spTree>
    <p:extLst>
      <p:ext uri="{BB962C8B-B14F-4D97-AF65-F5344CB8AC3E}">
        <p14:creationId xmlns:p14="http://schemas.microsoft.com/office/powerpoint/2010/main" val="239098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854F72-3C7A-4641-88D6-40F752C0CBCC}"/>
              </a:ext>
            </a:extLst>
          </p:cNvPr>
          <p:cNvSpPr txBox="1"/>
          <p:nvPr/>
        </p:nvSpPr>
        <p:spPr>
          <a:xfrm>
            <a:off x="478302" y="607832"/>
            <a:ext cx="5065542" cy="5940088"/>
          </a:xfrm>
          <a:prstGeom prst="rect">
            <a:avLst/>
          </a:prstGeom>
          <a:noFill/>
        </p:spPr>
        <p:txBody>
          <a:bodyPr wrap="square" rtlCol="0">
            <a:spAutoFit/>
          </a:bodyPr>
          <a:lstStyle/>
          <a:p>
            <a:r>
              <a:rPr lang="en-US" sz="3200" dirty="0"/>
              <a:t>In Germany, at the time of Luther, no one had Bibles at home either, because they were too expensive. They had to be written out by hand. Some priests who lived in monasteries copied one Bible at a time,  after they made the paper and pens and ink first. It took a very long time to make one Bible.</a:t>
            </a:r>
          </a:p>
          <a:p>
            <a:endParaRPr lang="en-US" sz="2800" dirty="0"/>
          </a:p>
        </p:txBody>
      </p:sp>
      <p:pic>
        <p:nvPicPr>
          <p:cNvPr id="10" name="Picture 9">
            <a:extLst>
              <a:ext uri="{FF2B5EF4-FFF2-40B4-BE49-F238E27FC236}">
                <a16:creationId xmlns:a16="http://schemas.microsoft.com/office/drawing/2014/main" id="{30BAA2E6-0B09-4992-B85B-0E682AB83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876058"/>
            <a:ext cx="5834312" cy="4511868"/>
          </a:xfrm>
          <a:prstGeom prst="rect">
            <a:avLst/>
          </a:prstGeom>
        </p:spPr>
      </p:pic>
    </p:spTree>
    <p:extLst>
      <p:ext uri="{BB962C8B-B14F-4D97-AF65-F5344CB8AC3E}">
        <p14:creationId xmlns:p14="http://schemas.microsoft.com/office/powerpoint/2010/main" val="58555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14A54E-DC83-4D27-9A1F-51280F61D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888" y="506435"/>
            <a:ext cx="5712656" cy="5712656"/>
          </a:xfrm>
          <a:prstGeom prst="rect">
            <a:avLst/>
          </a:prstGeom>
        </p:spPr>
      </p:pic>
      <p:sp>
        <p:nvSpPr>
          <p:cNvPr id="6" name="TextBox 5">
            <a:extLst>
              <a:ext uri="{FF2B5EF4-FFF2-40B4-BE49-F238E27FC236}">
                <a16:creationId xmlns:a16="http://schemas.microsoft.com/office/drawing/2014/main" id="{B158507F-366D-46D3-A259-CECEB21EDF01}"/>
              </a:ext>
            </a:extLst>
          </p:cNvPr>
          <p:cNvSpPr txBox="1"/>
          <p:nvPr/>
        </p:nvSpPr>
        <p:spPr>
          <a:xfrm>
            <a:off x="309490" y="506435"/>
            <a:ext cx="4628271" cy="5016758"/>
          </a:xfrm>
          <a:prstGeom prst="rect">
            <a:avLst/>
          </a:prstGeom>
          <a:noFill/>
        </p:spPr>
        <p:txBody>
          <a:bodyPr wrap="square" rtlCol="0">
            <a:spAutoFit/>
          </a:bodyPr>
          <a:lstStyle/>
          <a:p>
            <a:r>
              <a:rPr lang="en-US" sz="3200" dirty="0"/>
              <a:t>And when these priests made a Bible, they copied it in the Latin language, not the German language. </a:t>
            </a:r>
          </a:p>
          <a:p>
            <a:r>
              <a:rPr lang="en-US" sz="3200" dirty="0"/>
              <a:t>So people could not read the words in the church Bibles.</a:t>
            </a:r>
          </a:p>
          <a:p>
            <a:endParaRPr lang="en-US" sz="3200" dirty="0"/>
          </a:p>
          <a:p>
            <a:r>
              <a:rPr lang="en-US" sz="3200" dirty="0"/>
              <a:t>This is a picture of one page of a Latin Bible.</a:t>
            </a:r>
          </a:p>
        </p:txBody>
      </p:sp>
    </p:spTree>
    <p:extLst>
      <p:ext uri="{BB962C8B-B14F-4D97-AF65-F5344CB8AC3E}">
        <p14:creationId xmlns:p14="http://schemas.microsoft.com/office/powerpoint/2010/main" val="134361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259" y="33933"/>
            <a:ext cx="5782624" cy="6704492"/>
          </a:xfrm>
          <a:prstGeom prst="rect">
            <a:avLst/>
          </a:prstGeom>
        </p:spPr>
      </p:pic>
      <p:sp>
        <p:nvSpPr>
          <p:cNvPr id="2" name="TextBox 1">
            <a:extLst>
              <a:ext uri="{FF2B5EF4-FFF2-40B4-BE49-F238E27FC236}">
                <a16:creationId xmlns:a16="http://schemas.microsoft.com/office/drawing/2014/main" id="{58BFBFAB-4E8F-4BB2-8CB8-8D129442241C}"/>
              </a:ext>
            </a:extLst>
          </p:cNvPr>
          <p:cNvSpPr txBox="1"/>
          <p:nvPr/>
        </p:nvSpPr>
        <p:spPr>
          <a:xfrm>
            <a:off x="633047" y="647114"/>
            <a:ext cx="3643532" cy="5509200"/>
          </a:xfrm>
          <a:prstGeom prst="rect">
            <a:avLst/>
          </a:prstGeom>
          <a:noFill/>
        </p:spPr>
        <p:txBody>
          <a:bodyPr wrap="square" rtlCol="0">
            <a:spAutoFit/>
          </a:bodyPr>
          <a:lstStyle/>
          <a:p>
            <a:r>
              <a:rPr lang="en-US" sz="3200" dirty="0"/>
              <a:t>But Martin wanted to know what the Bible said he should do </a:t>
            </a:r>
            <a:r>
              <a:rPr lang="en-US" sz="3200"/>
              <a:t>to be </a:t>
            </a:r>
            <a:r>
              <a:rPr lang="en-US" sz="3200" dirty="0"/>
              <a:t>saved. He looked for a Bible and found one up in a tower. He began studying all over again. He wanted to know God’s plan for sinners.</a:t>
            </a:r>
          </a:p>
        </p:txBody>
      </p:sp>
    </p:spTree>
    <p:extLst>
      <p:ext uri="{BB962C8B-B14F-4D97-AF65-F5344CB8AC3E}">
        <p14:creationId xmlns:p14="http://schemas.microsoft.com/office/powerpoint/2010/main" val="137297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3" descr="&lt;strong&gt;sin&lt;/strong&gt; by milovanderlinden - &lt;strong&gt;sin&lt;/strong&gt;."/>
          <p:cNvPicPr>
            <a:picLocks noChangeAspect="1"/>
          </p:cNvPicPr>
          <p:nvPr/>
        </p:nvPicPr>
        <p:blipFill rotWithShape="1">
          <a:blip r:embed="rId2"/>
          <a:srcRect t="3937" r="-2" b="5262"/>
          <a:stretch/>
        </p:blipFill>
        <p:spPr>
          <a:xfrm>
            <a:off x="6924675" y="2990850"/>
            <a:ext cx="3407277" cy="3099185"/>
          </a:xfrm>
          <a:prstGeom prst="rect">
            <a:avLst/>
          </a:prstGeom>
          <a:effectLst/>
        </p:spPr>
      </p:pic>
      <p:sp>
        <p:nvSpPr>
          <p:cNvPr id="3" name="Content Placeholder 2"/>
          <p:cNvSpPr>
            <a:spLocks noGrp="1"/>
          </p:cNvSpPr>
          <p:nvPr>
            <p:ph idx="1"/>
          </p:nvPr>
        </p:nvSpPr>
        <p:spPr>
          <a:xfrm>
            <a:off x="1028700" y="533400"/>
            <a:ext cx="4953806" cy="5821974"/>
          </a:xfrm>
        </p:spPr>
        <p:txBody>
          <a:bodyPr vert="horz" lIns="91440" tIns="45720" rIns="91440" bIns="45720" rtlCol="0" anchor="t">
            <a:noAutofit/>
          </a:bodyPr>
          <a:lstStyle/>
          <a:p>
            <a:pPr marL="0" indent="0">
              <a:buNone/>
            </a:pPr>
            <a:r>
              <a:rPr lang="en-US" sz="3600" dirty="0"/>
              <a:t>The world says that mankind's worst problems are sickness, poverty, greed or unfairness.</a:t>
            </a:r>
          </a:p>
          <a:p>
            <a:pPr marL="0" indent="0">
              <a:buNone/>
            </a:pPr>
            <a:r>
              <a:rPr lang="en-US" sz="3600" dirty="0"/>
              <a:t>But God says that mankind’s worst problem is </a:t>
            </a:r>
            <a:r>
              <a:rPr lang="en-US" sz="3600" b="1" dirty="0"/>
              <a:t>SIN</a:t>
            </a:r>
            <a:r>
              <a:rPr lang="en-US" sz="3600" dirty="0"/>
              <a:t>. He tells us about sin in His Word, the Holy Bible.</a:t>
            </a:r>
          </a:p>
          <a:p>
            <a:pPr marL="0" indent="0">
              <a:buNone/>
            </a:pPr>
            <a:endParaRPr lang="en-US" sz="1800" dirty="0"/>
          </a:p>
          <a:p>
            <a:pPr marL="0" indent="0">
              <a:buNone/>
            </a:pPr>
            <a:endParaRPr lang="en-US" sz="1800" dirty="0"/>
          </a:p>
          <a:p>
            <a:endParaRPr lang="en-US" sz="1800" dirty="0"/>
          </a:p>
          <a:p>
            <a:pPr marL="0" indent="0">
              <a:buNone/>
            </a:pPr>
            <a:endParaRPr lang="en-US" sz="1800" dirty="0"/>
          </a:p>
        </p:txBody>
      </p:sp>
    </p:spTree>
    <p:extLst>
      <p:ext uri="{BB962C8B-B14F-4D97-AF65-F5344CB8AC3E}">
        <p14:creationId xmlns:p14="http://schemas.microsoft.com/office/powerpoint/2010/main" val="4219627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1209</Words>
  <Application>Microsoft Office PowerPoint</Application>
  <PresentationFormat>Widescreen</PresentationFormat>
  <Paragraphs>102</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Ubl</dc:creator>
  <cp:lastModifiedBy>Kathryn Ubl</cp:lastModifiedBy>
  <cp:revision>84</cp:revision>
  <dcterms:created xsi:type="dcterms:W3CDTF">2016-03-13T20:08:15Z</dcterms:created>
  <dcterms:modified xsi:type="dcterms:W3CDTF">2017-09-11T02:59:41Z</dcterms:modified>
</cp:coreProperties>
</file>